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397" r:id="rId3"/>
    <p:sldId id="396" r:id="rId4"/>
    <p:sldId id="398" r:id="rId5"/>
    <p:sldId id="40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8" r:id="rId22"/>
    <p:sldId id="416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46" r:id="rId51"/>
    <p:sldId id="447" r:id="rId52"/>
    <p:sldId id="448" r:id="rId53"/>
    <p:sldId id="449" r:id="rId54"/>
    <p:sldId id="450" r:id="rId55"/>
    <p:sldId id="451" r:id="rId56"/>
    <p:sldId id="452" r:id="rId57"/>
    <p:sldId id="453" r:id="rId58"/>
    <p:sldId id="455" r:id="rId59"/>
    <p:sldId id="456" r:id="rId60"/>
    <p:sldId id="459" r:id="rId61"/>
    <p:sldId id="458" r:id="rId62"/>
    <p:sldId id="460" r:id="rId63"/>
    <p:sldId id="461" r:id="rId64"/>
    <p:sldId id="462" r:id="rId65"/>
    <p:sldId id="454" r:id="rId6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5" autoAdjust="0"/>
    <p:restoredTop sz="94660"/>
  </p:normalViewPr>
  <p:slideViewPr>
    <p:cSldViewPr>
      <p:cViewPr varScale="1">
        <p:scale>
          <a:sx n="162" d="100"/>
          <a:sy n="162" d="100"/>
        </p:scale>
        <p:origin x="108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9:45:04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24575,'514'0'-1365,"-495"0"-5461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3:33:39.09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28 1 24575,'-21'67'0,"16"-12"0,3 1 0,7 85 0,-4-139 0,-1 1 0,1-1 0,0 0 0,-1 1 0,1-1 0,0 0 0,0 0 0,1 1 0,-1-1 0,0 0 0,1 0 0,-1 0 0,1-1 0,-1 1 0,1 0 0,0-1 0,0 1 0,0-1 0,0 1 0,0-1 0,0 0 0,0 0 0,1 0 0,-1 0 0,0 0 0,1 0 0,-1-1 0,0 1 0,1-1 0,4 0 0,10 2 0,-1-1 0,1-1 0,27-4 0,-13 2 0,17 3 0,-36 0 0,0 0 0,0-1 0,1 0 0,-1-1 0,0 0 0,23-6 0,-33 5 0,0 1 0,0 0 0,0-1 0,0 1 0,0-1 0,-1 0 0,1 1 0,0-1 0,-1 0 0,1 0 0,-1 0 0,0 0 0,1 0 0,-1-1 0,0 1 0,0 0 0,-1 0 0,1-1 0,0 1 0,-1-1 0,1 1 0,-1-5 0,0-62 0,-2 49 0,2-1 0,0 10 0,0 0 0,-1 0 0,0 0 0,-1 0 0,-4-17 0,5 25 0,0 0 0,-1 1 0,1-1 0,-1 0 0,0 0 0,1 1 0,-1-1 0,0 1 0,-1 0 0,1 0 0,0-1 0,-1 1 0,1 1 0,-1-1 0,1 0 0,-1 1 0,0-1 0,0 1 0,0 0 0,0 0 0,0 0 0,0 0 0,0 0 0,-4 0 0,-96-1 0,62 4 0,35-2 0,14 1 0,-1-2 0,1 1 0,-1 1 0,0-1 0,0 1 0,0 0 0,0 1 0,-1 0 0,1 0 0,8 4 0,-12-4 0,0 0 0,0 0 0,0 1 0,0-1 0,0 1 0,-1 0 0,1 0 0,-1 0 0,0 0 0,1 0 0,-2 1 0,1-1 0,0 0 0,-1 1 0,1 0 0,-1-1 0,0 1 0,1 7 0,1 7 0,-1 1 0,0 0 0,-1-1 0,-3 34 0,1-43 0,0 0 0,0-1 0,-1 1 0,0-1 0,0 1 0,-1-1 0,0 0 0,-1 0 0,0 0 0,0-1 0,-1 1 0,-7 9 0,8-14 0,1 0 0,-1-1 0,-1 1 0,1-1 0,0 0 0,-1 0 0,1 0 0,-1 0 0,1-1 0,-1 0 0,0 0 0,1 0 0,-1-1 0,-7 1 0,-72-4 0,74 2 0,3 0-195,1 0 0,-1 0 0,1-1 0,0 1 0,0-1 0,-9-5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3:33:35.19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17 2 24575,'0'1'0,"0"1"0,1 0 0,-1-1 0,0 1 0,1-1 0,-1 1 0,1 0 0,-1-1 0,1 1 0,-1-1 0,1 1 0,0-1 0,0 1 0,0-1 0,0 0 0,0 0 0,0 1 0,0-1 0,1 0 0,-1 0 0,0 0 0,2 1 0,2 0 0,-1 0 0,1 0 0,-1 0 0,1 0 0,-1-1 0,1 0 0,8 1 0,6 0 0,-1-2 0,1 0 0,19-3 0,-30 1 0,-1 0 0,0-1 0,0 0 0,-1 0 0,11-6 0,-10 5 0,0 0 0,0 1 0,0 0 0,0 0 0,1 0 0,15-2 0,-21 5 0,0 0 0,-1 0 0,1 0 0,0 1 0,0-1 0,0 1 0,-1-1 0,1 1 0,0 0 0,0-1 0,-1 1 0,1 0 0,-1 0 0,1 0 0,-1 0 0,1 1 0,-1-1 0,0 0 0,0 1 0,1-1 0,-1 0 0,0 1 0,0 0 0,0-1 0,0 1 0,-1-1 0,1 1 0,0 0 0,-1 0 0,1-1 0,-1 1 0,0 0 0,0 0 0,1 0 0,-1 2 0,3 30 0,-1-1 0,-1 1 0,-2-1 0,-5 40 0,5-70 0,0 0 0,0 0 0,-1 0 0,1 0 0,0 0 0,-1 0 0,0 0 0,0-1 0,0 1 0,0 0 0,0-1 0,-1 0 0,1 1 0,0-1 0,-1 0 0,0 0 0,0-1 0,1 1 0,-1-1 0,0 1 0,0-1 0,-1 0 0,1 0 0,0 0 0,0 0 0,-7 0 0,-11 3 0,-1-1 0,-39 0 0,53-3 0,-1 1 0,-2-1 0,0 1 0,1-2 0,-1 1 0,-19-5 0,27 4 0,1 0 0,-1 0 0,0 0 0,0 0 0,0-1 0,1 1 0,-1-1 0,1 0 0,-1 1 0,1-1 0,0 0 0,0-1 0,0 1 0,0 0 0,0 0 0,0-1 0,1 1 0,-1-1 0,1 0 0,0 0 0,-2-5 0,2 8 0,-3-13 0,-1 0 0,2-1 0,0 1 0,0-1 0,-1-23 0,5 34 0,-1 0 0,0 0 0,0 0 0,1 0 0,0 0 0,0-1 0,0 1 0,0 1 0,0-1 0,0 0 0,1 0 0,-1 0 0,1 1 0,0-1 0,0 0 0,0 1 0,0 0 0,0 0 0,1-1 0,-1 1 0,1 0 0,-1 1 0,1-1 0,0 0 0,0 1 0,0 0 0,0 0 0,0-1 0,0 2 0,4-2 0,84-17-1365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3:33:39.09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28 1 24575,'-21'67'0,"16"-12"0,3 1 0,7 85 0,-4-139 0,-1 1 0,1-1 0,0 0 0,-1 1 0,1-1 0,0 0 0,0 0 0,1 1 0,-1-1 0,0 0 0,1 0 0,-1 0 0,1-1 0,-1 1 0,1 0 0,0-1 0,0 1 0,0-1 0,0 1 0,0-1 0,0 0 0,0 0 0,1 0 0,-1 0 0,0 0 0,1 0 0,-1-1 0,0 1 0,1-1 0,4 0 0,10 2 0,-1-1 0,1-1 0,27-4 0,-13 2 0,17 3 0,-36 0 0,0 0 0,0-1 0,1 0 0,-1-1 0,0 0 0,23-6 0,-33 5 0,0 1 0,0 0 0,0-1 0,0 1 0,0-1 0,-1 0 0,1 1 0,0-1 0,-1 0 0,1 0 0,-1 0 0,0 0 0,1 0 0,-1-1 0,0 1 0,0 0 0,-1 0 0,1-1 0,0 1 0,-1-1 0,1 1 0,-1-5 0,0-62 0,-2 49 0,2-1 0,0 10 0,0 0 0,-1 0 0,0 0 0,-1 0 0,-4-17 0,5 25 0,0 0 0,-1 1 0,1-1 0,-1 0 0,0 0 0,1 1 0,-1-1 0,0 1 0,-1 0 0,1 0 0,0-1 0,-1 1 0,1 1 0,-1-1 0,1 0 0,-1 1 0,0-1 0,0 1 0,0 0 0,0 0 0,0 0 0,0 0 0,0 0 0,-4 0 0,-96-1 0,62 4 0,35-2 0,14 1 0,-1-2 0,1 1 0,-1 1 0,0-1 0,0 1 0,0 0 0,0 1 0,-1 0 0,1 0 0,8 4 0,-12-4 0,0 0 0,0 0 0,0 1 0,0-1 0,0 1 0,-1 0 0,1 0 0,-1 0 0,0 0 0,1 0 0,-2 1 0,1-1 0,0 0 0,-1 1 0,1 0 0,-1-1 0,0 1 0,1 7 0,1 7 0,-1 1 0,0 0 0,-1-1 0,-3 34 0,1-43 0,0 0 0,0-1 0,-1 1 0,0-1 0,0 1 0,-1-1 0,0 0 0,-1 0 0,0 0 0,0-1 0,-1 1 0,-7 9 0,8-14 0,1 0 0,-1-1 0,-1 1 0,1-1 0,0 0 0,-1 0 0,1 0 0,-1 0 0,1-1 0,-1 0 0,0 0 0,1 0 0,-1-1 0,-7 1 0,-72-4 0,74 2 0,3 0-195,1 0 0,-1 0 0,1-1 0,0 1 0,0-1 0,-9-5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3:34:22.713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39 1 24575,'-4'0'0,"-5"4"0,-1 4 0,2 6 0,1 4 0,6-2 0,7-3 0,7-3 0,0-8 0,-1-8 0,-3-7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3:34:25.814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56 0 24575,'-3'0'0,"-6"0"0,-5 0 0,0 4 0,3 5 0,6 1 0,9-1 0,6-3 0,6-1 0,1-6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5:51:55.4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 24575,'154'12'0,"-5"0"0,-23-1 0,-83-6 0,44 1 0,-67-6 0,-12 1 0,0-1 0,0 0 0,0 0 0,0-1 0,-1 0 0,9-3 0,-16 4 0,0 0 0,0 0 0,1 0 0,-1 0 0,0 0 0,0 0 0,0 0 0,0 0 0,1 0 0,-1 0 0,0 0 0,0 0 0,0 0 0,0 0 0,0 0 0,1 0 0,-1 0 0,0 0 0,0 0 0,0 0 0,0 0 0,0-1 0,0 1 0,1 0 0,-1 0 0,0 0 0,0 0 0,0 0 0,0 0 0,0-1 0,0 1 0,0 0 0,0 0 0,0 0 0,0 0 0,1 0 0,-1-1 0,0 1 0,0 0 0,0 0 0,0 0 0,0 0 0,0-1 0,0 1 0,0 0 0,0 0 0,-1 0 0,1 0 0,0 0 0,0-1 0,0 1 0,0 0 0,0 0 0,-11-5 0,-18-1 0,-218-25 0,173 19 0,37 9-123,-67 2 0,71 1-996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5:54:46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24 24575,'797'0'0,"-945"1"0,-167-3 0,214-9 0,55 5 0,-54 0 0,-41 7-1365,117-1-5461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7:07:17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24575,'1262'0'0,"-1216"2"0,45 8 0,46 2 0,278-13-1365,-396 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7:07:20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24575,'1650'0'0,"-1569"4"0,93 16 0,66 3 0,-199-20 0,1 1 0,45 12 0,-49-8 0,0-2 0,69 3 0,140-8 0,165-4 0,-186-20-1365,-206 22-5461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7:07:44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24575,'103'-1'0,"113"3"0,-214-2 0,0 0 0,0 1 0,0-1 0,0 1 0,0-1 0,0 1 0,0 0 0,0 0 0,0 0 0,0 0 0,0 0 0,-1 0 0,1 0 0,0 0 0,-1 1 0,1-1 0,-1 1 0,1-1 0,-1 1 0,2 3 0,-1-1 0,0 0 0,0 0 0,-1 0 0,0 1 0,0-1 0,0 1 0,0-1 0,0 0 0,-1 8 0,-1 9 0,-1 1 0,-1-1 0,-7 29 0,6-34 0,-47 216 0,50-222 0,0-4 0,0 0 0,0 0 0,0 0 0,-1 0 0,0-1 0,0 1 0,-4 8 0,4-12 0,0 0 0,1 0 0,-1 0 0,0-1 0,-1 1 0,1 0 0,0-1 0,0 1 0,-1-1 0,1 0 0,-1 0 0,1 0 0,-1 0 0,0 0 0,1-1 0,-1 1 0,0-1 0,1 1 0,-1-1 0,-3 0 0,-38 0-1365,24-1-5461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9:45:08.6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24575,'467'0'-1365,"-448"0"-5461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7:07:47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24575,'2459'0'0,"-2234"-12"0,7 0 0,325-16 0,259 9 0,-516 22 0,-69-5 0,248 5 0,-331 7 0,97 2 0,640-13-1365,-865 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7:07:44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24575,'103'-1'0,"113"3"0,-214-2 0,0 0 0,0 1 0,0-1 0,0 1 0,0-1 0,0 1 0,0 0 0,0 0 0,0 0 0,0 0 0,0 0 0,-1 0 0,1 0 0,0 0 0,-1 1 0,1-1 0,-1 1 0,1-1 0,-1 1 0,2 3 0,-1-1 0,0 0 0,0 0 0,-1 0 0,0 1 0,0-1 0,0 1 0,0-1 0,0 0 0,-1 8 0,-1 9 0,-1 1 0,-1-1 0,-7 29 0,6-34 0,-47 216 0,50-222 0,0-4 0,0 0 0,0 0 0,0 0 0,-1 0 0,0-1 0,0 1 0,-4 8 0,4-12 0,0 0 0,1 0 0,-1 0 0,0-1 0,-1 1 0,1 0 0,0-1 0,0 1 0,-1-1 0,1 0 0,-1 0 0,1 0 0,-1 0 0,0 0 0,1-1 0,-1 1 0,0-1 0,1 1 0,-1-1 0,-3 0 0,-38 0-1365,24-1-5461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7:07:47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24575,'2459'0'0,"-2234"-12"0,7 0 0,325-16 0,259 9 0,-516 22 0,-69-5 0,248 5 0,-331 7 0,97 2 0,640-13-1365,-865 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37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24575,'-1'1'0,"1"-1"0,-1 0 0,1 0 0,-1 1 0,1-1 0,-1 1 0,1-1 0,-1 0 0,1 1 0,0-1 0,-1 1 0,1-1 0,0 1 0,-1-1 0,1 1 0,0-1 0,0 1 0,-1 0 0,1-1 0,0 1 0,0-1 0,0 1 0,0 0 0,0-1 0,0 1 0,0 1 0,-2 21 0,2-19 0,-5 232 0,2-36 0,1-130 0,-22 286 0,22-344-1365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38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24575,'-11'220'0,"4"-99"0,-39 259 0,38-258 0,3-54-1365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0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644 23 24575,'-54'-12'0,"-13"5"0,-1 3 0,-81 5 0,140 0 0,0 0 0,0 1 0,0 1 0,0-1 0,0 1 0,0 0 0,1 1 0,0 0 0,0 1 0,0 0 0,0 0 0,-10 9 0,-1 2 0,2 1 0,0 0 0,-23 31 0,29-32 0,1 0 0,0 1 0,1 0 0,1 0 0,0 1 0,2 0 0,0 1 0,-5 26 0,5-9 0,2 0 0,1 0 0,3 56 0,1-82 0,0-1 0,1 1 0,0-1 0,0 0 0,1 1 0,0-1 0,1-1 0,0 1 0,0 0 0,1-1 0,0 0 0,0 0 0,1 0 0,0-1 0,14 13 0,-7-8 0,1-1 0,0 0 0,1-2 0,0 1 0,1-2 0,0 0 0,30 10 0,315 96 0,-356-112 0,1-1 0,0 0 0,0 0 0,0 0 0,0-1 0,0 0 0,0 0 0,0 0 0,0-1 0,8-1 0,-6-1 0,-1 0 0,1 0 0,-1-1 0,0 0 0,0 0 0,0-1 0,6-5 0,4-4 0,-1-1 0,-1 0 0,-1-1 0,0-1 0,-1 0 0,21-36 0,49-121 0,-73 149 0,11-41 0,-19 56 0,0 0 0,0 0 0,-1 0 0,0-1 0,-1 1 0,0 0 0,-2-14 0,0 20 0,1 0 0,-1 0 0,0 1 0,0-1 0,0 1 0,-1-1 0,1 1 0,-1 0 0,0 0 0,0 0 0,-3-3 0,-13-14 0,11 9 0,0 0 0,-1 1 0,0 0 0,-1 0 0,0 1 0,-1 0 0,0 1 0,0 0 0,0 1 0,-23-11 0,30 17 0,-1-1 0,0 0 0,1 0 0,0 0 0,-1-1 0,1 1 0,0-1 0,0 0 0,1 0 0,-1 0 0,1-1 0,-1 0 0,1 1 0,-5-9 0,2 3-1365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1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766 70 24575,'-18'-2'0,"1"0"0,0-1 0,0-1 0,1 0 0,-31-13 0,-18-4 0,29 14 0,0 2 0,0 2 0,-1 1 0,-59 5 0,73-2 0,9 0 0,1 1 0,0 0 0,-1 1 0,1 1 0,1 0 0,-1 1 0,1 0 0,-1 1 0,1 0 0,1 1 0,-1 1 0,1-1 0,1 2 0,-1-1 0,2 2 0,-1-1 0,1 1 0,0 1 0,1 0 0,1 0 0,-1 0 0,2 1 0,0 0 0,0 0 0,1 1 0,-6 20 0,2 13 0,1 0 0,2 0 0,3 1 0,4 92 0,0-129 0,1 0 0,0 0 0,1 0 0,0 0 0,0 0 0,1-1 0,0 0 0,1 0 0,0 0 0,0 0 0,11 12 0,-1-3 0,2 0 0,0 0 0,31 24 0,-38-35 0,0-1 0,0 0 0,0 0 0,1-1 0,0-1 0,0 1 0,19 3 0,86 11 0,-84-15 0,247 21 0,-268-25 0,0-1 0,-1 0 0,1-1 0,0 0 0,-1-1 0,0 0 0,1 0 0,-1-1 0,18-11 0,1-3 0,47-37 0,-64 45 0,0 1 0,-1-1 0,0 0 0,0 0 0,-1-2 0,-1 1 0,0-1 0,0 0 0,-1-1 0,-1 0 0,0 0 0,-1-1 0,0 0 0,-1 0 0,-1 0 0,0 0 0,-1-1 0,0 0 0,0-18 0,-3 30 0,3-49 0,-7-96 0,3 143 0,0 0 0,-1 0 0,0 0 0,0 0 0,0 1 0,-1-1 0,1 1 0,-1-1 0,0 1 0,0 0 0,-8-8 0,-6-4 0,-24-19 0,29 26 0,-13-9-59,0 2 0,-2 1-1,0 1 1,-38-14 0,29 13-1010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2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24575,'-1'39'0,"-8"43"0,-2 12 0,-1 113 0,8-92 0,-3 194 0,7-166 0,0-141 67,0-1-112,0-1 1,0 1-1,0-1 0,0 1 0,0 0 1,0-1-1,0 1 0,0-1 0,0 1 1,0-1-1,0 1 0,0-1 0,0 1 1,0-1-1,0 1 0,0-1 0,1 1 1,-1-1-1,0 1 0,0-1 0,1 1 1,-1-1-1,0 1 0,1-1 0,-1 0 1,1 1-1,-1-1 0,0 1 0,1-1 1,-1 0-1,1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3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24575,'-10'513'0,"8"-229"0,3-153 0,10 17 0,-11-134 171,2 28-1707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5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579 90 24575,'-1'-1'0,"0"0"0,-1 0 0,1-1 0,-1 1 0,1 0 0,-1 0 0,1 0 0,-1 0 0,1 1 0,-1-1 0,0 0 0,1 1 0,-1-1 0,-2 1 0,0-2 0,-38-14 0,0 2 0,-1 2 0,-1 2 0,1 1 0,-76-4 0,113 13 0,-1-1 0,1 1 0,0 0 0,-1 1 0,1-1 0,0 1 0,0 0 0,0 1 0,0 0 0,0 0 0,0 0 0,0 0 0,-11 7 0,16-8 0,-5 3 0,0-1 0,1 1 0,-1 1 0,1-1 0,0 1 0,0 0 0,0 0 0,1 1 0,-1-1 0,-3 8 0,-1 2 0,1 0 0,1 1 0,0 0 0,1 0 0,1 0 0,1 1 0,0 0 0,1 0 0,0 0 0,1 30 0,2-31 0,0-1 0,1 1 0,1 0 0,1-1 0,0 0 0,1 1 0,7 15 0,-9-25 0,1 0 0,1 0 0,-1 0 0,1 0 0,0 0 0,0-1 0,1 0 0,-1 0 0,1 0 0,0 0 0,1-1 0,-1 0 0,1 0 0,0 0 0,0-1 0,0 0 0,0 0 0,12 3 0,22 5 0,1-2 0,0-2 0,59 2 0,127-7 0,-135-4 0,-80 2 0,1 0 0,0-2 0,-1 1 0,1-2 0,-1 1 0,1-2 0,-1 0 0,0 0 0,-1-1 0,19-10 0,-22 10 0,-1 1 0,1-2 0,-1 1 0,0-1 0,0 0 0,-1 0 0,0-1 0,0 0 0,0 0 0,-1 0 0,0-1 0,0 0 0,-1 0 0,0 0 0,-1 0 0,0-1 0,0 1 0,0-1 0,-1 0 0,-1 0 0,0 0 0,1-15 0,-2 17 0,0 0 0,0 0 0,-1-1 0,0 1 0,0 0 0,-1 0 0,0 0 0,0 0 0,0 1 0,-1-1 0,0 1 0,-1-1 0,1 1 0,-1 0 0,0 0 0,-1 0 0,1 1 0,-1 0 0,0 0 0,-1 0 0,-8-6 0,-15-9 0,-1 2 0,0 1 0,-62-24 0,73 36-273,-1 1 0,1 1 0,-1 1 0,-37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20:31:10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24575,'448'16'0,"870"72"0,-562-65 0,-435-17 0,480-52 0,-521 12 0,706-62 0,182 130-468,-730-7 365,481-12 375,57 4 27,-364 24-299,383 17 0,106 21 0,-973-64 0,300 33 0,4-33 0,-343-15-682,123 17-1,-196-17-6143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5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24575,'-1'9'0,"-1"0"0,1 0 0,-2 0 0,1 0 0,-1 0 0,-6 10 0,-2 12 0,-15 47 0,-65 236 0,51-33-270,33-220-825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7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24575,'23'1'0,"-1"2"0,1 0 0,31 10 0,-2-1 0,34 7 0,-19-4 0,81 7 0,-86-14 0,99 26 0,-101-19 0,25 6 200,136 27-1765,-200-45-5261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8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24575,'-2'99'0,"-13"103"0,3-70 0,7 165 0,6-189 0,1-87 0,3-17 0,3-11 0,0-8-1365,-1-3-5461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375 110 24575,'-38'0'0,"-42"6"0,68-4 0,0 0 0,0 0 0,0 2 0,0-1 0,1 2 0,-1-1 0,-15 10 0,22-10 0,0 0 0,0 0 0,0 0 0,1 1 0,-1 0 0,1-1 0,0 2 0,-4 7 0,-25 50 0,21-37 0,3-7 0,1 0 0,1 0 0,0 1 0,2 0 0,-4 26 0,4-5 0,2 70 0,2-72 0,-1-26 0,2-1 0,0 1 0,0-1 0,1 1 0,1-1 0,3 13 0,-4-21 0,1 0 0,0-1 0,0 1 0,1-1 0,-1 0 0,1 1 0,-1-1 0,1 0 0,0-1 0,1 1 0,-1 0 0,0-1 0,5 3 0,8 4 0,29 11 0,-29-13 0,-1-1 0,0-1 0,0-1 0,0 0 0,0-1 0,1-1 0,22 1 0,94-6 0,-128 2 0,1 1 0,1-1 0,0 0 0,-1 0 0,1-1 0,-1 1 0,1-1 0,-1 0 0,0-1 0,0 1 0,0-1 0,0 0 0,7-7 0,-5 4 0,0 0 0,-1-1 0,0 0 0,0-1 0,-1 1 0,0-1 0,6-11 0,-4 3 0,0 0 0,-1-1 0,-1 0 0,-1 0 0,0 0 0,-1 0 0,1-35 0,-3 24 0,0-29 0,-6-60 0,3 100 0,-1-1 0,-1 1 0,0-1 0,-1 1 0,-1 1 0,0-1 0,-16-27 0,-3-1 0,8 16 0,0 0 0,-24-29 0,38 55-91,1 0 0,-1 0 0,0 0 0,0 1 0,0-1 0,0 1 0,0 0 0,-1 0 0,1 0 0,-1 0 0,1 0 0,-1 1 0,0 0 0,-4-2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24575,'-11'223'0,"9"-63"0,4 260 0,-1-387 0,10 60 0,-8-85-1365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1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502 12 24575,'-87'-11'0,"68"11"0,0 1 0,0 1 0,0 1 0,0 0 0,1 1 0,-1 1 0,1 1 0,0 1 0,1 1 0,-22 11 0,20-9 0,0 0 0,0 1 0,-19 16 0,31-22 0,1 1 0,1-1 0,-1 1 0,1 0 0,0 1 0,0-1 0,1 1 0,-1 0 0,2 0 0,-1 1 0,-4 13 0,0 7 0,0 0 0,2 1 0,2 0 0,-3 46 0,7-62 0,1 0 0,-1 0 0,2 0 0,0 0 0,1 0 0,0 0 0,0-1 0,2 1 0,0-1 0,0 0 0,1 0 0,11 16 0,-14-24 0,1 0 0,-1 0 0,1 0 0,0-1 0,0 0 0,1 0 0,-1 0 0,1 0 0,0-1 0,-1 0 0,1 0 0,0 0 0,0 0 0,0-1 0,1 0 0,7 1 0,10 0 0,0 0 0,35-4 0,-23 1 0,35 2 0,69-3 0,-131 1 0,1-1 0,-1 1 0,0-2 0,1 1 0,-1-1 0,0 0 0,0-1 0,14-9 0,-3 0 0,0 0 0,18-18 0,-23 17 0,0-1 0,-1 0 0,-1 0 0,0-1 0,18-35 0,-15 20 0,0-1 0,14-50 0,-27 77 0,-1-1 0,1 0 0,-1 1 0,0-1 0,-1 0 0,1 0 0,-1 0 0,0 0 0,-1 0 0,0 0 0,-1-8 0,0 9 0,0 0 0,0 1 0,0-1 0,-1 1 0,1 0 0,-1 0 0,0 0 0,0 0 0,-1 0 0,1 1 0,-1-1 0,0 1 0,-7-5 0,-10-7 0,0 1 0,0 1 0,-2 1 0,1 1 0,-1 1 0,-1 1 0,0 1 0,0 1 0,-1 1 0,-25-3 0,40 8-1365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2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24575,'0'0'0,"1"1"0,-1-1 0,1 0 0,-1 1 0,1-1 0,-1 0 0,0 1 0,1-1 0,-1 0 0,1 1 0,-1-1 0,0 1 0,1-1 0,-1 1 0,0-1 0,1 1 0,-1-1 0,0 1 0,0 0 0,0-1 0,1 1 0,-1-1 0,0 1 0,0-1 0,0 1 0,0 1 0,1 19 0,0-17 0,-4 331 342,-26-2-2049,25-293-5119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4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52 24575,'-2'-2'0,"0"1"0,0 0 0,0-1 0,0 1 0,0 0 0,-1 0 0,1 0 0,0 1 0,-1-1 0,1 1 0,0-1 0,-1 1 0,-2 0 0,-38 0 0,27 0 0,11 0 0,-1 1 0,1-1 0,-1 1 0,1 0 0,0 1 0,-1-1 0,1 1 0,0 0 0,0 0 0,0 1 0,-9 5 0,7-2 0,0 0 0,0 0 0,0 1 0,1-1 0,0 1 0,-8 13 0,4-4 0,1 0 0,1 1 0,0 0 0,2 0 0,0 1 0,-6 29 0,5-14 0,2 0 0,2 0 0,0 1 0,5 55 0,-1-86 0,0 0 0,-1-1 0,2 1 0,-1 0 0,0-1 0,0 1 0,1-1 0,-1 0 0,1 1 0,0-1 0,0 0 0,0 0 0,0 0 0,0 0 0,0 0 0,1-1 0,-1 1 0,0-1 0,1 1 0,-1-1 0,6 2 0,0 0 0,0 0 0,0-1 0,0 0 0,0 0 0,0-1 0,13 1 0,225-3 0,-243 1 0,1 0 0,-1-1 0,0 1 0,0-1 0,0 0 0,1 0 0,-1 0 0,0 0 0,0 0 0,0 0 0,0-1 0,-1 0 0,1 1 0,0-1 0,-1 0 0,5-5 0,-2 0 0,1 0 0,-2 0 0,1-1 0,6-14 0,-6 12 0,1-5 0,0-1 0,-1 1 0,0-1 0,-2 0 0,0 0 0,2-30 0,-4 17 0,-1 1 0,-2 0 0,-5-33 0,6 54 0,-1-1 0,1 1 0,-1 0 0,-1 0 0,1 1 0,-1-1 0,0 0 0,-1 1 0,0 0 0,0 0 0,0 0 0,-1 0 0,1 1 0,-1-1 0,-1 1 0,1 0 0,-1 1 0,-6-5 0,-7-5 0,14 10 0,1 1 0,-1 0 0,1 0 0,-1 0 0,-10-4 0,-51-13-1365,49 16-5461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5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24575,'175'0'0,"462"3"0,2 27 0,-570-25 0,598 34 0,325-28 0,-613-2 0,355 4 0,1203-14 0,-1467 0 0,488 2 0,-749 5 0,198-5 0,434-19-740,-762 18 115,-46 0-6201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1.8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459 69 24575,'-15'-11'0,"-1"2"0,0 0 0,-1 0 0,0 2 0,-26-9 0,37 14 0,-1 0 0,0 1 0,1 0 0,-1 0 0,0 0 0,1 1 0,-1 0 0,0 1 0,0-1 0,1 1 0,-1 0 0,1 1 0,-1 0 0,1 0 0,-1 0 0,1 1 0,0 0 0,-8 5 0,-7 9 0,0 1 0,2 0 0,0 2 0,1 0 0,1 1 0,-14 25 0,28-40 0,0 0 0,0 0 0,0 0 0,1 1 0,0 0 0,-1 7 0,-4 14 0,2-9 0,0 1 0,2-1 0,0 1 0,0 29 0,-2 6 0,-1 36 0,6-62 0,0-2 0,4 32 0,-3-50 0,1 1 0,0 0 0,1 0 0,0-1 0,1 1 0,7 14 0,-6-16 0,0-1 0,0 0 0,1 0 0,0 0 0,0-1 0,0 0 0,1 0 0,0 0 0,0-1 0,1 0 0,0-1 0,-1 0 0,1 0 0,10 3 0,12 3 0,0-1 0,51 7 0,-77-15 0,22 2 0,1 0 0,1-2 0,-1-1 0,0-2 0,0 0 0,-1-2 0,1-1 0,44-14 0,-58 14 0,0-1 0,-1 0 0,0-1 0,0-1 0,13-10 0,-5 3 0,-16 12 0,0-1 0,0 1 0,-1-1 0,0 0 0,0 0 0,0 0 0,0 0 0,0 0 0,-1-1 0,0 1 0,0-1 0,0 0 0,2-8 0,0-7 0,0-1 0,1-22 0,-2 12 0,2-30 0,-3-77 0,-3 77 0,1 55 0,-1 0 0,0 0 0,0 0 0,0 1 0,-1-1 0,0 0 0,0 1 0,-1-1 0,1 1 0,-1 0 0,-7-10 0,-5-4 0,-28-29 0,12 14 0,22 24 0,0 1 0,-1 1 0,0-1 0,0 2 0,-1-1 0,0 2 0,0-1 0,0 1 0,-1 1 0,-22-7 0,-64-23-1365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20:31:10.8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24575,'448'16'0,"870"72"0,-562-65 0,-435-17 0,480-52 0,-521 12 0,706-62 0,182 130-468,-730-7 365,481-12 375,57 4 27,-364 24-299,383 17 0,106 21 0,-973-64 0,300 33 0,4-33 0,-343-15-682,123 17-1,-196-17-6143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4.2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1 24575,'0'6'0,"-1"1"0,0-1 0,0 0 0,-1 1 0,-4 9 0,-5 23 0,-4 29 0,10-54 0,1 0 0,1 1 0,1-1 0,-2 25 0,-2 104 0,2-80 0,-7 66 0,6-74 245,-1 57-1855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5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1 24575,'-13'170'0,"2"-51"0,5 136 0,3-62 0,-7-59-1365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7.0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385 57 24575,'-10'0'0,"1"-2"0,0 1 0,0-1 0,-9-3 0,-24-4 0,34 8 0,1 1 0,-1 0 0,0 1 0,1 0 0,-1 0 0,1 0 0,-1 1 0,1 0 0,0 1 0,0-1 0,0 1 0,0 1 0,0-1 0,1 1 0,-1 1 0,1-1 0,0 1 0,0 0 0,1 0 0,-8 10 0,0 1 0,1 0 0,1 1 0,1 0 0,0 0 0,1 1 0,-11 32 0,4-11 0,10-26 0,1 2 0,-5 16 0,6-16 0,1 0 0,0 1 0,1-1 0,1 1 0,1 0 0,0-1 0,1 1 0,0 0 0,6 21 0,-4-32 0,0 1 0,1 0 0,0-1 0,0 1 0,0-1 0,1 0 0,-1 0 0,1-1 0,0 0 0,8 6 0,-1-1 0,11 10 0,2-1 0,31 18 0,-44-29 0,0-1 0,1 0 0,-1-1 0,1 0 0,0-1 0,0 0 0,20 2 0,5-5 0,51-3 0,-14-1 0,-63 2 0,0 0 0,0-1 0,-1 0 0,1-1 0,-1 0 0,1-1 0,-1 0 0,-1-1 0,1 0 0,0-1 0,-1 0 0,15-12 0,-10 6 0,-1-1 0,0 0 0,0-1 0,-1 0 0,-1-1 0,-1-1 0,10-17 0,-14 20 0,-2-1 0,0 1 0,-1-1 0,0 0 0,-1 0 0,0-1 0,-1 1 0,-1-1 0,-1 1 0,-1-22 0,0 29 0,-1 0 0,1 0 0,-1 0 0,-1 1 0,1-1 0,-1 1 0,0-1 0,-1 1 0,0 0 0,0 0 0,-6-7 0,-6-6 0,-34-30 0,-9 3 0,24 21 0,-50-27 0,70 42-151,0 1-1,0 0 0,-1 1 0,0 1 1,-1 1-1,1 0 0,-1 1 1,-21-3-1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8.8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351 63 24575,'-42'-1'0,"-47"2"0,85 0 0,0 0 0,1 0 0,-1 0 0,0 1 0,1-1 0,0 1 0,-1 0 0,1 0 0,0 0 0,0 0 0,-5 5 0,-31 33 0,33-33 0,-7 8 0,1 1 0,1 1 0,0 0 0,2 1 0,0 0 0,0 0 0,-5 20 0,4-5 0,1 1 0,2-1 0,-4 45 0,7-23 0,7 91 0,-2-141 0,0-1 0,0 1 0,0 0 0,0-1 0,1 0 0,0 1 0,0-1 0,0 0 0,1 0 0,-1 0 0,1 0 0,0 0 0,0-1 0,0 1 0,1-1 0,-1 0 0,1 0 0,0 0 0,0-1 0,4 3 0,10 5 0,0-1 0,1 0 0,23 6 0,-40-14 0,12 4 0,1-1 0,-1-1 0,1-1 0,-1 0 0,1 0 0,0-2 0,0 1 0,0-2 0,26-4 0,-16-1 0,1 0 0,-1-2 0,0-1 0,38-18 0,-49 18 0,-1-1 0,1 0 0,-2-1 0,1 0 0,-2-1 0,0 0 0,17-24 0,-3 6 0,-7 8 0,0 0 0,-2-2 0,26-48 0,-35 58 0,-1-1 0,-1 1 0,-1-1 0,0 0 0,-1 1 0,0-2 0,-1 1 0,-1 0 0,0-17 0,-2 21 0,0 1 0,0-1 0,-1 1 0,0-1 0,-1 1 0,0 0 0,-1 0 0,0 0 0,-1 1 0,0-1 0,0 1 0,-1 0 0,0 1 0,0-1 0,-1 1 0,0 0 0,-1 1 0,0 0 0,0 0 0,0 1 0,-1 0 0,0 0 0,0 1 0,0 0 0,-1 0 0,-12-3 0,-122-36 0,24 10 0,111 31-1365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10.1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24575,'-1'134'0,"2"133"0,4-193 0,2 65 0,-6-86-682,10 73-1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37.2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 0 24575,'-1'1'0,"1"-1"0,-1 0 0,1 0 0,-1 1 0,1-1 0,-1 1 0,1-1 0,-1 0 0,1 1 0,0-1 0,-1 1 0,1-1 0,0 1 0,-1-1 0,1 1 0,0-1 0,0 1 0,-1 0 0,1-1 0,0 1 0,0-1 0,0 1 0,0 0 0,0-1 0,0 1 0,0 1 0,-2 21 0,2-19 0,-5 232 0,2-36 0,1-130 0,-22 286 0,22-344-1365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38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24575,'-11'220'0,"4"-99"0,-39 259 0,38-258 0,3-54-1365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0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644 23 24575,'-54'-12'0,"-13"5"0,-1 3 0,-81 5 0,140 0 0,0 0 0,0 1 0,0 1 0,0-1 0,0 1 0,0 0 0,1 1 0,0 0 0,0 1 0,0 0 0,0 0 0,-10 9 0,-1 2 0,2 1 0,0 0 0,-23 31 0,29-32 0,1 0 0,0 1 0,1 0 0,1 0 0,0 1 0,2 0 0,0 1 0,-5 26 0,5-9 0,2 0 0,1 0 0,3 56 0,1-82 0,0-1 0,1 1 0,0-1 0,0 0 0,1 1 0,0-1 0,1-1 0,0 1 0,0 0 0,1-1 0,0 0 0,0 0 0,1 0 0,0-1 0,14 13 0,-7-8 0,1-1 0,0 0 0,1-2 0,0 1 0,1-2 0,0 0 0,30 10 0,315 96 0,-356-112 0,1-1 0,0 0 0,0 0 0,0 0 0,0-1 0,0 0 0,0 0 0,0 0 0,0-1 0,8-1 0,-6-1 0,-1 0 0,1 0 0,-1-1 0,0 0 0,0 0 0,0-1 0,6-5 0,4-4 0,-1-1 0,-1 0 0,-1-1 0,0-1 0,-1 0 0,21-36 0,49-121 0,-73 149 0,11-41 0,-19 56 0,0 0 0,0 0 0,-1 0 0,0-1 0,-1 1 0,0 0 0,-2-14 0,0 20 0,1 0 0,-1 0 0,0 1 0,0-1 0,0 1 0,-1-1 0,1 1 0,-1 0 0,0 0 0,0 0 0,-3-3 0,-13-14 0,11 9 0,0 0 0,-1 1 0,0 0 0,-1 0 0,0 1 0,-1 0 0,0 1 0,0 0 0,0 1 0,-23-11 0,30 17 0,-1-1 0,0 0 0,1 0 0,0 0 0,-1-1 0,1 1 0,0-1 0,0 0 0,1 0 0,-1 0 0,1-1 0,-1 0 0,1 1 0,-5-9 0,2 3-1365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1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766 70 24575,'-18'-2'0,"1"0"0,0-1 0,0-1 0,1 0 0,-31-13 0,-18-4 0,29 14 0,0 2 0,0 2 0,-1 1 0,-59 5 0,73-2 0,9 0 0,1 1 0,0 0 0,-1 1 0,1 1 0,1 0 0,-1 1 0,1 0 0,-1 1 0,1 0 0,1 1 0,-1 1 0,1-1 0,1 2 0,-1-1 0,2 2 0,-1-1 0,1 1 0,0 1 0,1 0 0,1 0 0,-1 0 0,2 1 0,0 0 0,0 0 0,1 1 0,-6 20 0,2 13 0,1 0 0,2 0 0,3 1 0,4 92 0,0-129 0,1 0 0,0 0 0,1 0 0,0 0 0,0 0 0,1-1 0,0 0 0,1 0 0,0 0 0,0 0 0,11 12 0,-1-3 0,2 0 0,0 0 0,31 24 0,-38-35 0,0-1 0,0 0 0,0 0 0,1-1 0,0-1 0,0 1 0,19 3 0,86 11 0,-84-15 0,247 21 0,-268-25 0,0-1 0,-1 0 0,1-1 0,0 0 0,-1-1 0,0 0 0,1 0 0,-1-1 0,18-11 0,1-3 0,47-37 0,-64 45 0,0 1 0,-1-1 0,0 0 0,0 0 0,-1-2 0,-1 1 0,0-1 0,0 0 0,-1-1 0,-1 0 0,0 0 0,-1-1 0,0 0 0,-1 0 0,-1 0 0,0 0 0,-1-1 0,0 0 0,0-18 0,-3 30 0,3-49 0,-7-96 0,3 143 0,0 0 0,-1 0 0,0 0 0,0 0 0,0 1 0,-1-1 0,1 1 0,-1-1 0,0 1 0,0 0 0,-8-8 0,-6-4 0,-24-19 0,29 26 0,-13-9-59,0 2 0,-2 1-1,0 1 1,-38-14 0,29 13-1010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2.6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 0 24575,'-1'39'0,"-8"43"0,-2 12 0,-1 113 0,8-92 0,-3 194 0,7-166 0,0-141 67,0-1-112,0-1 1,0 1-1,0-1 0,0 1 0,0 0 1,0-1-1,0 1 0,0-1 0,0 1 1,0-1-1,0 1 0,0-1 0,0 1 1,0-1-1,0 1 0,0-1 0,1 1 1,-1-1-1,0 1 0,0-1 0,1 1 1,-1-1-1,0 1 0,1-1 0,-1 0 1,1 1-1,-1-1 0,0 1 0,1-1 1,-1 0-1,1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20:32:48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0 187 24575,'721'-16'0,"537"3"0,-799 15 0,429 52 0,-90-1 0,537-50 0,-643-6 0,1765 3 0,-2309-6 0,269-44 0,174-10 0,4 42 0,-511 16 0,-46 2 0,1-2 0,-1-1 0,0-2 0,0-2 0,0-2 0,-1-1 0,52-22 0,-62 22 0,1 1 0,1 1 0,-1 2 0,1 1 0,0 1 0,44-1 0,-7 0 0,496-6 0,-343 14 0,786-3-1365,-983 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3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0 24575,'-10'513'0,"8"-229"0,3-153 0,10 17 0,-11-134 171,2 28-1707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5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579 90 24575,'-1'-1'0,"0"0"0,-1 0 0,1-1 0,-1 1 0,1 0 0,-1 0 0,1 0 0,-1 0 0,1 1 0,-1-1 0,0 0 0,1 1 0,-1-1 0,-2 1 0,0-2 0,-38-14 0,0 2 0,-1 2 0,-1 2 0,1 1 0,-76-4 0,113 13 0,-1-1 0,1 1 0,0 0 0,-1 1 0,1-1 0,0 1 0,0 0 0,0 1 0,0 0 0,0 0 0,0 0 0,0 0 0,-11 7 0,16-8 0,-5 3 0,0-1 0,1 1 0,-1 1 0,1-1 0,0 1 0,0 0 0,0 0 0,1 1 0,-1-1 0,-3 8 0,-1 2 0,1 0 0,1 1 0,0 0 0,1 0 0,1 0 0,1 1 0,0 0 0,1 0 0,0 0 0,1 30 0,2-31 0,0-1 0,1 1 0,1 0 0,1-1 0,0 0 0,1 1 0,7 15 0,-9-25 0,1 0 0,1 0 0,-1 0 0,1 0 0,0 0 0,0-1 0,1 0 0,-1 0 0,1 0 0,0 0 0,1-1 0,-1 0 0,1 0 0,0 0 0,0-1 0,0 0 0,0 0 0,12 3 0,22 5 0,1-2 0,0-2 0,59 2 0,127-7 0,-135-4 0,-80 2 0,1 0 0,0-2 0,-1 1 0,1-2 0,-1 1 0,1-2 0,-1 0 0,0 0 0,-1-1 0,19-10 0,-22 10 0,-1 1 0,1-2 0,-1 1 0,0-1 0,0 0 0,-1 0 0,0-1 0,0 0 0,0 0 0,-1 0 0,0-1 0,0 0 0,-1 0 0,0 0 0,-1 0 0,0-1 0,0 1 0,0-1 0,-1 0 0,-1 0 0,0 0 0,1-15 0,-2 17 0,0 0 0,0 0 0,-1-1 0,0 1 0,0 0 0,-1 0 0,0 0 0,0 0 0,0 1 0,-1-1 0,0 1 0,-1-1 0,1 1 0,-1 0 0,0 0 0,-1 0 0,1 1 0,-1 0 0,0 0 0,-1 0 0,-8-6 0,-15-9 0,-1 2 0,0 1 0,-62-24 0,73 36-273,-1 1 0,1 1 0,-1 1 0,-37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5.8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196 1 24575,'-1'9'0,"-1"0"0,1 0 0,-2 0 0,1 0 0,-1 0 0,-6 10 0,-2 12 0,-15 47 0,-65 236 0,51-33-270,33-220-825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7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24575,'23'1'0,"-1"2"0,1 0 0,31 10 0,-2-1 0,34 7 0,-19-4 0,81 7 0,-86-14 0,99 26 0,-101-19 0,25 6 200,136 27-1765,-200-45-5261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8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 0 24575,'-2'99'0,"-13"103"0,3-70 0,7 165 0,6-189 0,1-87 0,3-17 0,3-11 0,0-8-1365,-1-3-5461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49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375 110 24575,'-38'0'0,"-42"6"0,68-4 0,0 0 0,0 0 0,0 2 0,0-1 0,1 2 0,-1-1 0,-15 10 0,22-10 0,0 0 0,0 0 0,0 0 0,1 1 0,-1 0 0,1-1 0,0 2 0,-4 7 0,-25 50 0,21-37 0,3-7 0,1 0 0,1 0 0,0 1 0,2 0 0,-4 26 0,4-5 0,2 70 0,2-72 0,-1-26 0,2-1 0,0 1 0,0-1 0,1 1 0,1-1 0,3 13 0,-4-21 0,1 0 0,0-1 0,0 1 0,1-1 0,-1 0 0,1 1 0,-1-1 0,1 0 0,0-1 0,1 1 0,-1 0 0,0-1 0,5 3 0,8 4 0,29 11 0,-29-13 0,-1-1 0,0-1 0,0-1 0,0 0 0,0-1 0,1-1 0,22 1 0,94-6 0,-128 2 0,1 1 0,1-1 0,0 0 0,-1 0 0,1-1 0,-1 1 0,1-1 0,-1 0 0,0-1 0,0 1 0,0-1 0,0 0 0,7-7 0,-5 4 0,0 0 0,-1-1 0,0 0 0,0-1 0,-1 1 0,0-1 0,6-11 0,-4 3 0,0 0 0,-1-1 0,-1 0 0,-1 0 0,0 0 0,-1 0 0,1-35 0,-3 24 0,0-29 0,-6-60 0,3 100 0,-1-1 0,-1 1 0,0-1 0,-1 1 0,-1 1 0,0-1 0,-16-27 0,-3-1 0,8 16 0,0 0 0,-24-29 0,38 55-91,1 0 0,-1 0 0,0 0 0,0 1 0,0-1 0,0 1 0,0 0 0,-1 0 0,1 0 0,-1 0 0,1 0 0,-1 1 0,0 0 0,-4-2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0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24575,'-11'223'0,"9"-63"0,4 260 0,-1-387 0,10 60 0,-8-85-1365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1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502 12 24575,'-87'-11'0,"68"11"0,0 1 0,0 1 0,0 1 0,0 0 0,1 1 0,-1 1 0,1 1 0,0 1 0,1 1 0,-22 11 0,20-9 0,0 0 0,0 1 0,-19 16 0,31-22 0,1 1 0,1-1 0,-1 1 0,1 0 0,0 1 0,0-1 0,1 1 0,-1 0 0,2 0 0,-1 1 0,-4 13 0,0 7 0,0 0 0,2 1 0,2 0 0,-3 46 0,7-62 0,1 0 0,-1 0 0,2 0 0,0 0 0,1 0 0,0 0 0,0-1 0,2 1 0,0-1 0,0 0 0,1 0 0,11 16 0,-14-24 0,1 0 0,-1 0 0,1 0 0,0-1 0,0 0 0,1 0 0,-1 0 0,1 0 0,0-1 0,-1 0 0,1 0 0,0 0 0,0 0 0,0-1 0,1 0 0,7 1 0,10 0 0,0 0 0,35-4 0,-23 1 0,35 2 0,69-3 0,-131 1 0,1-1 0,-1 1 0,0-2 0,1 1 0,-1-1 0,0 0 0,0-1 0,14-9 0,-3 0 0,0 0 0,18-18 0,-23 17 0,0-1 0,-1 0 0,-1 0 0,0-1 0,18-35 0,-15 20 0,0-1 0,14-50 0,-27 77 0,-1-1 0,1 0 0,-1 1 0,0-1 0,-1 0 0,1 0 0,-1 0 0,0 0 0,-1 0 0,0 0 0,-1-8 0,0 9 0,0 0 0,0 1 0,0-1 0,-1 1 0,1 0 0,-1 0 0,0 0 0,0 0 0,-1 0 0,1 1 0,-1-1 0,0 1 0,-7-5 0,-10-7 0,0 1 0,0 1 0,-2 1 0,1 1 0,-1 1 0,-1 1 0,0 1 0,0 1 0,-1 1 0,-25-3 0,40 8-1365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2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0 24575,'0'0'0,"1"1"0,-1-1 0,1 0 0,-1 1 0,1-1 0,-1 0 0,0 1 0,1-1 0,-1 0 0,1 1 0,-1-1 0,0 1 0,1-1 0,-1 1 0,0-1 0,1 1 0,-1-1 0,0 1 0,0 0 0,0-1 0,1 1 0,-1-1 0,0 1 0,0-1 0,0 1 0,0 1 0,1 19 0,0-17 0,-4 331 342,-26-2-2049,25-293-5119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4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296 52 24575,'-2'-2'0,"0"1"0,0 0 0,0-1 0,0 1 0,0 0 0,-1 0 0,1 0 0,0 1 0,-1-1 0,1 1 0,0-1 0,-1 1 0,-2 0 0,-38 0 0,27 0 0,11 0 0,-1 1 0,1-1 0,-1 1 0,1 0 0,0 1 0,-1-1 0,1 1 0,0 0 0,0 0 0,0 1 0,-9 5 0,7-2 0,0 0 0,0 0 0,0 1 0,1-1 0,0 1 0,-8 13 0,4-4 0,1 0 0,1 1 0,0 0 0,2 0 0,0 1 0,-6 29 0,5-14 0,2 0 0,2 0 0,0 1 0,5 55 0,-1-86 0,0 0 0,-1-1 0,2 1 0,-1 0 0,0-1 0,0 1 0,1-1 0,-1 0 0,1 1 0,0-1 0,0 0 0,0 0 0,0 0 0,0 0 0,0 0 0,1-1 0,-1 1 0,0-1 0,1 1 0,-1-1 0,6 2 0,0 0 0,0 0 0,0-1 0,0 0 0,0 0 0,0-1 0,13 1 0,225-3 0,-243 1 0,1 0 0,-1-1 0,0 1 0,0-1 0,0 0 0,1 0 0,-1 0 0,0 0 0,0 0 0,0 0 0,0-1 0,-1 0 0,1 1 0,0-1 0,-1 0 0,5-5 0,-2 0 0,1 0 0,-2 0 0,1-1 0,6-14 0,-6 12 0,1-5 0,0-1 0,-1 1 0,0-1 0,-2 0 0,0 0 0,2-30 0,-4 17 0,-1 1 0,-2 0 0,-5-33 0,6 54 0,-1-1 0,1 1 0,-1 0 0,-1 0 0,1 1 0,-1-1 0,0 0 0,-1 1 0,0 0 0,0 0 0,0 0 0,-1 0 0,1 1 0,-1-1 0,-1 1 0,1 0 0,-1 1 0,-6-5 0,-7-5 0,14 10 0,1 1 0,-1 0 0,1 0 0,-1 0 0,-10-4 0,-51-13-1365,49 16-5461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2:55:31.0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1838 24575,'2'6'0,"0"0"0,1 0 0,0 0 0,0 0 0,0 0 0,1 0 0,0-1 0,0 0 0,0 0 0,1 0 0,7 6 0,-4-3 0,62 58 0,-49-48 0,0 1 0,32 38 0,-20-17 0,16 23 0,-48-62 0,0 1 0,0 0 0,1-1 0,-1 1 0,1 0 0,-1-1 0,1 0 0,-1 1 0,1-1 0,0 0 0,0 0 0,0 0 0,0 0 0,0 0 0,0 0 0,0-1 0,0 1 0,0-1 0,0 1 0,0-1 0,0 0 0,0 0 0,0 0 0,0 0 0,0 0 0,1 0 0,-1-1 0,0 1 0,0-1 0,0 1 0,0-1 0,0 0 0,0 0 0,1-1 0,11-4 0,-1-1 0,-1-1 0,24-18 0,-21 14 0,347-285 0,-216 172 0,35-27 0,769-618 0,-472 427 0,45-33 0,-516 370 0,31-24 0,-36 30 0,-1-1 0,0 0 0,0 0 0,0 0 0,1 0 0,-1 0 0,0-1 0,0 1 0,-1 0 0,1 0 0,0-1 0,0 1 0,-1 0 0,1-1 0,0 1 0,-1-1 0,0 1 0,1-1 0,-1 1 0,0-1 0,0 1 0,1-3 0,-11-2-1365,-4 4-5461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6:55.8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24575,'175'0'0,"462"3"0,2 27 0,-570-25 0,598 34 0,325-28 0,-613-2 0,355 4 0,1203-14 0,-1467 0 0,488 2 0,-749 5 0,198-5 0,434-19-740,-762 18 115,-46 0-6201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1.8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459 69 24575,'-15'-11'0,"-1"2"0,0 0 0,-1 0 0,0 2 0,-26-9 0,37 14 0,-1 0 0,0 1 0,1 0 0,-1 0 0,0 0 0,1 1 0,-1 0 0,0 1 0,0-1 0,1 1 0,-1 0 0,1 1 0,-1 0 0,1 0 0,-1 0 0,1 1 0,0 0 0,-8 5 0,-7 9 0,0 1 0,2 0 0,0 2 0,1 0 0,1 1 0,-14 25 0,28-40 0,0 0 0,0 0 0,0 0 0,1 1 0,0 0 0,-1 7 0,-4 14 0,2-9 0,0 1 0,2-1 0,0 1 0,0 29 0,-2 6 0,-1 36 0,6-62 0,0-2 0,4 32 0,-3-50 0,1 1 0,0 0 0,1 0 0,0-1 0,1 1 0,7 14 0,-6-16 0,0-1 0,0 0 0,1 0 0,0 0 0,0-1 0,0 0 0,1 0 0,0 0 0,0-1 0,1 0 0,0-1 0,-1 0 0,1 0 0,10 3 0,12 3 0,0-1 0,51 7 0,-77-15 0,22 2 0,1 0 0,1-2 0,-1-1 0,0-2 0,0 0 0,-1-2 0,1-1 0,44-14 0,-58 14 0,0-1 0,-1 0 0,0-1 0,0-1 0,13-10 0,-5 3 0,-16 12 0,0-1 0,0 1 0,-1-1 0,0 0 0,0 0 0,0 0 0,0 0 0,0 0 0,-1-1 0,0 1 0,0-1 0,0 0 0,2-8 0,0-7 0,0-1 0,1-22 0,-2 12 0,2-30 0,-3-77 0,-3 77 0,1 55 0,-1 0 0,0 0 0,0 0 0,0 1 0,-1-1 0,0 0 0,0 1 0,-1-1 0,1 1 0,-1 0 0,-7-10 0,-5-4 0,-28-29 0,12 14 0,22 24 0,0 1 0,-1 1 0,0-1 0,0 2 0,-1-1 0,0 2 0,0-1 0,0 1 0,-1 1 0,-22-7 0,-64-23-1365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4.20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 1 24575,'0'6'0,"-1"1"0,0-1 0,0 0 0,-1 1 0,-4 9 0,-5 23 0,-4 29 0,10-54 0,1 0 0,1 1 0,1-1 0,-2 25 0,-2 104 0,2-80 0,-7 66 0,6-74 245,-1 57-1855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5.3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1 24575,'-13'170'0,"2"-51"0,5 136 0,3-62 0,-7-59-1365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7.0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385 57 24575,'-10'0'0,"1"-2"0,0 1 0,0-1 0,-9-3 0,-24-4 0,34 8 0,1 1 0,-1 0 0,0 1 0,1 0 0,-1 0 0,1 0 0,-1 1 0,1 0 0,0 1 0,0-1 0,0 1 0,0 1 0,0-1 0,1 1 0,-1 1 0,1-1 0,0 1 0,0 0 0,1 0 0,-8 10 0,0 1 0,1 0 0,1 1 0,1 0 0,0 0 0,1 1 0,-11 32 0,4-11 0,10-26 0,1 2 0,-5 16 0,6-16 0,1 0 0,0 1 0,1-1 0,1 1 0,1 0 0,0-1 0,1 1 0,0 0 0,6 21 0,-4-32 0,0 1 0,1 0 0,0-1 0,0 1 0,0-1 0,1 0 0,-1 0 0,1-1 0,0 0 0,8 6 0,-1-1 0,11 10 0,2-1 0,31 18 0,-44-29 0,0-1 0,1 0 0,-1-1 0,1 0 0,0-1 0,0 0 0,20 2 0,5-5 0,51-3 0,-14-1 0,-63 2 0,0 0 0,0-1 0,-1 0 0,1-1 0,-1 0 0,1-1 0,-1 0 0,-1-1 0,1 0 0,0-1 0,-1 0 0,15-12 0,-10 6 0,-1-1 0,0 0 0,0-1 0,-1 0 0,-1-1 0,-1-1 0,10-17 0,-14 20 0,-2-1 0,0 1 0,-1-1 0,0 0 0,-1 0 0,0-1 0,-1 1 0,-1-1 0,-1 1 0,-1-22 0,0 29 0,-1 0 0,1 0 0,-1 0 0,-1 1 0,1-1 0,-1 1 0,0-1 0,-1 1 0,0 0 0,0 0 0,-6-7 0,-6-6 0,-34-30 0,-9 3 0,24 21 0,-50-27 0,70 42-151,0 1-1,0 0 0,-1 1 0,0 1 1,-1 1-1,1 0 0,-1 1 1,-21-3-1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08.88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351 63 24575,'-42'-1'0,"-47"2"0,85 0 0,0 0 0,1 0 0,-1 0 0,0 1 0,1-1 0,0 1 0,-1 0 0,1 0 0,0 0 0,0 0 0,-5 5 0,-31 33 0,33-33 0,-7 8 0,1 1 0,1 1 0,0 0 0,2 1 0,0 0 0,0 0 0,-5 20 0,4-5 0,1 1 0,2-1 0,-4 45 0,7-23 0,7 91 0,-2-141 0,0-1 0,0 1 0,0 0 0,0-1 0,1 0 0,0 1 0,0-1 0,0 0 0,1 0 0,-1 0 0,1 0 0,0 0 0,0-1 0,0 1 0,1-1 0,-1 0 0,1 0 0,0 0 0,0-1 0,4 3 0,10 5 0,0-1 0,1 0 0,23 6 0,-40-14 0,12 4 0,1-1 0,-1-1 0,1-1 0,-1 0 0,1 0 0,0-2 0,0 1 0,0-2 0,26-4 0,-16-1 0,1 0 0,-1-2 0,0-1 0,38-18 0,-49 18 0,-1-1 0,1 0 0,-2-1 0,1 0 0,-2-1 0,0 0 0,17-24 0,-3 6 0,-7 8 0,0 0 0,-2-2 0,26-48 0,-35 58 0,-1-1 0,-1 1 0,-1-1 0,0 0 0,-1 1 0,0-2 0,-1 1 0,-1 0 0,0-17 0,-2 21 0,0 1 0,0-1 0,-1 1 0,0-1 0,-1 1 0,0 0 0,-1 0 0,0 0 0,-1 1 0,0-1 0,0 1 0,-1 0 0,0 1 0,0-1 0,-1 1 0,0 0 0,-1 1 0,0 0 0,0 0 0,0 1 0,-1 0 0,0 0 0,0 1 0,0 0 0,-1 0 0,-12-3 0,-122-36 0,24 10 0,111 31-1365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10.1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 0 24575,'-1'134'0,"2"133"0,4-193 0,2 65 0,-6-86-682,10 73-1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21:27:52.2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1264 24575,'7'26'0,"2"-1"0,1 1 0,0-2 0,27 45 0,5 12 0,-42-80 0,1 0 0,-1 1 0,1-1 0,-1 0 0,1 0 0,-1 0 0,1 0 0,0 0 0,-1 0 0,1 0 0,0 0 0,0 0 0,0 0 0,0 0 0,0 0 0,0-1 0,0 1 0,0 0 0,0-1 0,0 1 0,0 0 0,1-1 0,-1 0 0,0 1 0,0-1 0,1 0 0,-1 0 0,0 1 0,3-1 0,0-2 0,1 1 0,-1-1 0,1 0 0,-1 0 0,1 0 0,-1 0 0,5-5 0,185-130 0,-102 69 0,280-205-276,450-313-629,-113 157-263,-660 404-4674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2:55:39.32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24575,'1'24'0,"9"45"0,1 10 0,0 37 0,1 21 0,19 195 0,-22-260 0,-2-21 0,3 23 0,1 83 0,-13-104 0,0-32 0,1 0 0,2 0 0,3 26 0,-4-44 0,1-1 0,0 0 0,1 1 0,-1-1 0,0 0 0,0 0 0,1 0 0,0 0 0,-1 0 0,1 0 0,0 0 0,0 0 0,0-1 0,0 1 0,0-1 0,0 1 0,0-1 0,1 0 0,-1 0 0,0 0 0,1 0 0,-1 0 0,1 0 0,-1-1 0,1 0 0,4 1 0,11 1 0,0 0 0,33-3 0,-31 0 0,476-14 0,-207 4 0,203-10 0,-425 14 0,108-25 0,33-5 0,621 19 0,-545 22 0,1151-4 0,-1194-11 0,10-1 0,431 13 0,-657-4 0,-24 3 0,-1 0 0,0 0 0,1 0 0,-1 0 0,0 0 0,1-1 0,-1 1 0,0 0 0,1 0 0,-1 0 0,0-1 0,0 1 0,1 0 0,-1 0 0,0-1 0,0 1 0,1 0 0,-1 0 0,0-1 0,0 1 0,0 0 0,0-1 0,1 1 0,-1 0 0,0-1 0,0 1 0,0 0 0,0-1 0,0 1 0,0 0 0,0-1 0,0 1 0,-2-4 0,1 1 0,-1 0 0,0 0 0,-1 0 0,1 0 0,0 1 0,-1-1 0,0 1 0,0-1 0,-5-3 0,-392-269 0,-26 30 0,238 140 0,-14-18 0,449 303 0,-155-108 0,109 65 0,-109-88 0,26 17 0,-15 3 0,-48-30 0,119 62 0,-167-99 0,-1 1 0,1 0 0,-1 1 0,0-1 0,0 1 0,0 1 0,0-1 0,-1 1 0,10 10 0,-15-15 0,0 1 0,0 0 0,0 0 0,0 0 0,0-1 0,0 1 0,0 0 0,0 0 0,0 0 0,0-1 0,0 1 0,0 0 0,0 0 0,-1 0 0,1-1 0,0 1 0,-1 0 0,1 0 0,0-1 0,-1 1 0,1 0 0,-1-1 0,1 1 0,-1-1 0,1 1 0,-1 0 0,0-1 0,1 1 0,-1-1 0,0 0 0,-1 1 0,-28 17 0,21-14 0,-120 60 0,-75 45 0,150-73 0,2 2 0,2 2 0,1 3 0,-62 70 0,11-6 0,-77 96 0,87-96 0,109-129 0,6-9 0,33-30 0,247-209 0,-265 231 0,63-76 0,-75 81 0,1 1 0,2 1 0,62-51 0,-66 61 0,-1-1 0,-1-1 0,23-28 0,-19 19 0,39-34 0,-25 34-1365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3:02:38.4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1 965 24575,'2348'0'0,"-2204"-12"0,-5 0 0,90-10 0,-218 22 0,-1 0 0,1 0 0,0-1 0,-1 0 0,1 0 0,12-4 0,-22 4 0,0 1 0,1-1 0,-1 1 0,0-1 0,1 0 0,-1 1 0,0-1 0,0 0 0,1 0 0,-1 0 0,0 0 0,0 0 0,0 0 0,0 0 0,0 0 0,-1 0 0,1-1 0,0 1 0,0 0 0,-1 0 0,1-1 0,-1 1 0,1 0 0,-1-1 0,0 1 0,1-1 0,-1 1 0,0-1 0,0 1 0,0-1 0,0 1 0,0 0 0,0-1 0,0 1 0,-1-1 0,1 1 0,-1-1 0,1 1 0,-1 0 0,1-1 0,-1 1 0,0 0 0,1 0 0,-1-1 0,0 1 0,-2-1 0,-8-15 0,-2 0 0,0 1 0,-1 1 0,-1 0 0,0 1 0,-30-21 0,-8-8 0,-271-249 0,224 208 0,-66-60 0,22-1 0,120 130 0,15 12 0,15 13 0,38 32 0,3-2 0,84 56 0,-43-34 0,246 201 0,-265-209 0,-2 3 0,69 76 0,-133-130 0,0 0 0,-1 1 0,0-1 0,0 1 0,0-1 0,0 1 0,0 0 0,-1 0 0,0 0 0,1 0 0,-2 0 0,1 0 0,0 0 0,-1 0 0,0 1 0,0-1 0,0 0 0,0 0 0,-1 0 0,1 0 0,-1 0 0,0 0 0,0 0 0,-1 0 0,1 0 0,-1 0 0,0 0 0,0-1 0,0 1 0,-1-1 0,-3 5 0,-10 12 0,-1 0 0,-1-2 0,0 0 0,-23 17 0,10-9 0,-66 61 0,-172 164 0,102-100 0,24-23 0,111-100 11,22-21-287,1 1 1,0 1 0,0 0 0,-9 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3:33:35.196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17 2 24575,'0'1'0,"0"1"0,1 0 0,-1-1 0,0 1 0,1-1 0,-1 1 0,1 0 0,-1-1 0,1 1 0,-1-1 0,1 1 0,0-1 0,0 1 0,0-1 0,0 0 0,0 0 0,0 1 0,0-1 0,1 0 0,-1 0 0,0 0 0,2 1 0,2 0 0,-1 0 0,1 0 0,-1 0 0,1 0 0,-1-1 0,1 0 0,8 1 0,6 0 0,-1-2 0,1 0 0,19-3 0,-30 1 0,-1 0 0,0-1 0,0 0 0,-1 0 0,11-6 0,-10 5 0,0 0 0,0 1 0,0 0 0,0 0 0,1 0 0,15-2 0,-21 5 0,0 0 0,-1 0 0,1 0 0,0 1 0,0-1 0,0 1 0,-1-1 0,1 1 0,0 0 0,0-1 0,-1 1 0,1 0 0,-1 0 0,1 0 0,-1 0 0,1 1 0,-1-1 0,0 0 0,0 1 0,1-1 0,-1 0 0,0 1 0,0 0 0,0-1 0,0 1 0,-1-1 0,1 1 0,0 0 0,-1 0 0,1-1 0,-1 1 0,0 0 0,0 0 0,1 0 0,-1 2 0,3 30 0,-1-1 0,-1 1 0,-2-1 0,-5 40 0,5-70 0,0 0 0,0 0 0,-1 0 0,1 0 0,0 0 0,-1 0 0,0 0 0,0-1 0,0 1 0,0 0 0,0-1 0,-1 0 0,1 1 0,0-1 0,-1 0 0,0 0 0,0-1 0,1 1 0,-1-1 0,0 1 0,0-1 0,-1 0 0,1 0 0,0 0 0,0 0 0,-7 0 0,-11 3 0,-1-1 0,-39 0 0,53-3 0,-1 1 0,-2-1 0,0 1 0,1-2 0,-1 1 0,-19-5 0,27 4 0,1 0 0,-1 0 0,0 0 0,0 0 0,0-1 0,1 1 0,-1-1 0,1 0 0,-1 1 0,1-1 0,0 0 0,0-1 0,0 1 0,0 0 0,0 0 0,0-1 0,1 1 0,-1-1 0,1 0 0,0 0 0,-2-5 0,2 8 0,-3-13 0,-1 0 0,2-1 0,0 1 0,0-1 0,-1-23 0,5 34 0,-1 0 0,0 0 0,0 0 0,1 0 0,0 0 0,0-1 0,0 1 0,0 1 0,0-1 0,0 0 0,1 0 0,-1 0 0,1 1 0,0-1 0,0 0 0,0 1 0,0 0 0,0 0 0,1-1 0,-1 1 0,1 0 0,-1 1 0,1-1 0,0 0 0,0 1 0,0 0 0,0 0 0,0-1 0,0 2 0,4-2 0,84-17-1365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11/10/2022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11/10/2022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11/10/2022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11/10/2022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jpe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jpeg"/><Relationship Id="rId7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customXml" Target="../ink/ink8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54.png"/><Relationship Id="rId4" Type="http://schemas.openxmlformats.org/officeDocument/2006/relationships/customXml" Target="../ink/ink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15.xml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customXml" Target="../ink/ink18.xml"/><Relationship Id="rId12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customXml" Target="../ink/ink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81.png"/><Relationship Id="rId4" Type="http://schemas.openxmlformats.org/officeDocument/2006/relationships/customXml" Target="../ink/ink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18" Type="http://schemas.openxmlformats.org/officeDocument/2006/relationships/customXml" Target="../ink/ink30.xml"/><Relationship Id="rId26" Type="http://schemas.openxmlformats.org/officeDocument/2006/relationships/customXml" Target="../ink/ink34.xml"/><Relationship Id="rId39" Type="http://schemas.openxmlformats.org/officeDocument/2006/relationships/image" Target="../media/image108.png"/><Relationship Id="rId21" Type="http://schemas.openxmlformats.org/officeDocument/2006/relationships/image" Target="../media/image99.png"/><Relationship Id="rId34" Type="http://schemas.openxmlformats.org/officeDocument/2006/relationships/customXml" Target="../ink/ink38.xml"/><Relationship Id="rId42" Type="http://schemas.openxmlformats.org/officeDocument/2006/relationships/customXml" Target="../ink/ink42.xml"/><Relationship Id="rId47" Type="http://schemas.openxmlformats.org/officeDocument/2006/relationships/image" Target="../media/image112.png"/><Relationship Id="rId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customXml" Target="../ink/ink29.xml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94.png"/><Relationship Id="rId24" Type="http://schemas.openxmlformats.org/officeDocument/2006/relationships/customXml" Target="../ink/ink33.xml"/><Relationship Id="rId32" Type="http://schemas.openxmlformats.org/officeDocument/2006/relationships/customXml" Target="../ink/ink37.xml"/><Relationship Id="rId37" Type="http://schemas.openxmlformats.org/officeDocument/2006/relationships/image" Target="../media/image107.png"/><Relationship Id="rId40" Type="http://schemas.openxmlformats.org/officeDocument/2006/relationships/customXml" Target="../ink/ink41.xml"/><Relationship Id="rId45" Type="http://schemas.openxmlformats.org/officeDocument/2006/relationships/image" Target="../media/image111.png"/><Relationship Id="rId5" Type="http://schemas.openxmlformats.org/officeDocument/2006/relationships/image" Target="../media/image91.png"/><Relationship Id="rId15" Type="http://schemas.openxmlformats.org/officeDocument/2006/relationships/image" Target="../media/image96.png"/><Relationship Id="rId23" Type="http://schemas.openxmlformats.org/officeDocument/2006/relationships/image" Target="../media/image100.png"/><Relationship Id="rId28" Type="http://schemas.openxmlformats.org/officeDocument/2006/relationships/customXml" Target="../ink/ink35.xml"/><Relationship Id="rId36" Type="http://schemas.openxmlformats.org/officeDocument/2006/relationships/customXml" Target="../ink/ink39.xml"/><Relationship Id="rId10" Type="http://schemas.openxmlformats.org/officeDocument/2006/relationships/customXml" Target="../ink/ink26.xml"/><Relationship Id="rId19" Type="http://schemas.openxmlformats.org/officeDocument/2006/relationships/image" Target="../media/image98.png"/><Relationship Id="rId31" Type="http://schemas.openxmlformats.org/officeDocument/2006/relationships/image" Target="../media/image104.png"/><Relationship Id="rId44" Type="http://schemas.openxmlformats.org/officeDocument/2006/relationships/customXml" Target="../ink/ink43.xml"/><Relationship Id="rId4" Type="http://schemas.openxmlformats.org/officeDocument/2006/relationships/customXml" Target="../ink/ink23.xml"/><Relationship Id="rId9" Type="http://schemas.openxmlformats.org/officeDocument/2006/relationships/image" Target="../media/image93.png"/><Relationship Id="rId14" Type="http://schemas.openxmlformats.org/officeDocument/2006/relationships/customXml" Target="../ink/ink28.xml"/><Relationship Id="rId22" Type="http://schemas.openxmlformats.org/officeDocument/2006/relationships/customXml" Target="../ink/ink32.xml"/><Relationship Id="rId27" Type="http://schemas.openxmlformats.org/officeDocument/2006/relationships/image" Target="../media/image102.png"/><Relationship Id="rId30" Type="http://schemas.openxmlformats.org/officeDocument/2006/relationships/customXml" Target="../ink/ink36.xml"/><Relationship Id="rId35" Type="http://schemas.openxmlformats.org/officeDocument/2006/relationships/image" Target="../media/image106.png"/><Relationship Id="rId43" Type="http://schemas.openxmlformats.org/officeDocument/2006/relationships/image" Target="../media/image110.png"/><Relationship Id="rId8" Type="http://schemas.openxmlformats.org/officeDocument/2006/relationships/customXml" Target="../ink/ink25.xml"/><Relationship Id="rId3" Type="http://schemas.openxmlformats.org/officeDocument/2006/relationships/image" Target="../media/image90.png"/><Relationship Id="rId12" Type="http://schemas.openxmlformats.org/officeDocument/2006/relationships/customXml" Target="../ink/ink27.xml"/><Relationship Id="rId17" Type="http://schemas.openxmlformats.org/officeDocument/2006/relationships/image" Target="../media/image97.png"/><Relationship Id="rId25" Type="http://schemas.openxmlformats.org/officeDocument/2006/relationships/image" Target="../media/image101.png"/><Relationship Id="rId33" Type="http://schemas.openxmlformats.org/officeDocument/2006/relationships/image" Target="../media/image105.png"/><Relationship Id="rId38" Type="http://schemas.openxmlformats.org/officeDocument/2006/relationships/customXml" Target="../ink/ink40.xml"/><Relationship Id="rId46" Type="http://schemas.openxmlformats.org/officeDocument/2006/relationships/customXml" Target="../ink/ink44.xml"/><Relationship Id="rId20" Type="http://schemas.openxmlformats.org/officeDocument/2006/relationships/customXml" Target="../ink/ink31.xml"/><Relationship Id="rId41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customXml" Target="../ink/ink52.xml"/><Relationship Id="rId26" Type="http://schemas.openxmlformats.org/officeDocument/2006/relationships/customXml" Target="../ink/ink56.xml"/><Relationship Id="rId39" Type="http://schemas.openxmlformats.org/officeDocument/2006/relationships/image" Target="../media/image130.png"/><Relationship Id="rId21" Type="http://schemas.openxmlformats.org/officeDocument/2006/relationships/image" Target="../media/image121.png"/><Relationship Id="rId34" Type="http://schemas.openxmlformats.org/officeDocument/2006/relationships/customXml" Target="../ink/ink60.xml"/><Relationship Id="rId42" Type="http://schemas.openxmlformats.org/officeDocument/2006/relationships/customXml" Target="../ink/ink64.xml"/><Relationship Id="rId47" Type="http://schemas.openxmlformats.org/officeDocument/2006/relationships/image" Target="../media/image134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6" Type="http://schemas.openxmlformats.org/officeDocument/2006/relationships/customXml" Target="../ink/ink51.xml"/><Relationship Id="rId29" Type="http://schemas.openxmlformats.org/officeDocument/2006/relationships/image" Target="../media/image125.png"/><Relationship Id="rId11" Type="http://schemas.openxmlformats.org/officeDocument/2006/relationships/image" Target="../media/image116.png"/><Relationship Id="rId24" Type="http://schemas.openxmlformats.org/officeDocument/2006/relationships/customXml" Target="../ink/ink55.xml"/><Relationship Id="rId32" Type="http://schemas.openxmlformats.org/officeDocument/2006/relationships/customXml" Target="../ink/ink59.xml"/><Relationship Id="rId37" Type="http://schemas.openxmlformats.org/officeDocument/2006/relationships/image" Target="../media/image129.png"/><Relationship Id="rId40" Type="http://schemas.openxmlformats.org/officeDocument/2006/relationships/customXml" Target="../ink/ink63.xml"/><Relationship Id="rId45" Type="http://schemas.openxmlformats.org/officeDocument/2006/relationships/image" Target="../media/image133.png"/><Relationship Id="rId5" Type="http://schemas.openxmlformats.org/officeDocument/2006/relationships/image" Target="../media/image113.png"/><Relationship Id="rId15" Type="http://schemas.openxmlformats.org/officeDocument/2006/relationships/image" Target="../media/image118.png"/><Relationship Id="rId23" Type="http://schemas.openxmlformats.org/officeDocument/2006/relationships/image" Target="../media/image122.png"/><Relationship Id="rId28" Type="http://schemas.openxmlformats.org/officeDocument/2006/relationships/customXml" Target="../ink/ink57.xml"/><Relationship Id="rId36" Type="http://schemas.openxmlformats.org/officeDocument/2006/relationships/customXml" Target="../ink/ink61.xml"/><Relationship Id="rId49" Type="http://schemas.openxmlformats.org/officeDocument/2006/relationships/image" Target="../media/image135.png"/><Relationship Id="rId10" Type="http://schemas.openxmlformats.org/officeDocument/2006/relationships/customXml" Target="../ink/ink48.xml"/><Relationship Id="rId19" Type="http://schemas.openxmlformats.org/officeDocument/2006/relationships/image" Target="../media/image120.png"/><Relationship Id="rId31" Type="http://schemas.openxmlformats.org/officeDocument/2006/relationships/image" Target="../media/image126.png"/><Relationship Id="rId44" Type="http://schemas.openxmlformats.org/officeDocument/2006/relationships/customXml" Target="../ink/ink65.xml"/><Relationship Id="rId4" Type="http://schemas.openxmlformats.org/officeDocument/2006/relationships/customXml" Target="../ink/ink45.xml"/><Relationship Id="rId9" Type="http://schemas.openxmlformats.org/officeDocument/2006/relationships/image" Target="../media/image115.png"/><Relationship Id="rId14" Type="http://schemas.openxmlformats.org/officeDocument/2006/relationships/customXml" Target="../ink/ink50.xml"/><Relationship Id="rId22" Type="http://schemas.openxmlformats.org/officeDocument/2006/relationships/customXml" Target="../ink/ink54.xml"/><Relationship Id="rId27" Type="http://schemas.openxmlformats.org/officeDocument/2006/relationships/image" Target="../media/image124.png"/><Relationship Id="rId30" Type="http://schemas.openxmlformats.org/officeDocument/2006/relationships/customXml" Target="../ink/ink58.xml"/><Relationship Id="rId35" Type="http://schemas.openxmlformats.org/officeDocument/2006/relationships/image" Target="../media/image128.png"/><Relationship Id="rId43" Type="http://schemas.openxmlformats.org/officeDocument/2006/relationships/image" Target="../media/image132.png"/><Relationship Id="rId48" Type="http://schemas.openxmlformats.org/officeDocument/2006/relationships/customXml" Target="../ink/ink67.xml"/><Relationship Id="rId8" Type="http://schemas.openxmlformats.org/officeDocument/2006/relationships/customXml" Target="../ink/ink47.xml"/><Relationship Id="rId3" Type="http://schemas.openxmlformats.org/officeDocument/2006/relationships/image" Target="../media/image90.png"/><Relationship Id="rId12" Type="http://schemas.openxmlformats.org/officeDocument/2006/relationships/customXml" Target="../ink/ink49.xml"/><Relationship Id="rId17" Type="http://schemas.openxmlformats.org/officeDocument/2006/relationships/image" Target="../media/image119.png"/><Relationship Id="rId25" Type="http://schemas.openxmlformats.org/officeDocument/2006/relationships/image" Target="../media/image123.png"/><Relationship Id="rId33" Type="http://schemas.openxmlformats.org/officeDocument/2006/relationships/image" Target="../media/image127.png"/><Relationship Id="rId38" Type="http://schemas.openxmlformats.org/officeDocument/2006/relationships/customXml" Target="../ink/ink62.xml"/><Relationship Id="rId46" Type="http://schemas.openxmlformats.org/officeDocument/2006/relationships/customXml" Target="../ink/ink66.xml"/><Relationship Id="rId20" Type="http://schemas.openxmlformats.org/officeDocument/2006/relationships/customXml" Target="../ink/ink53.xml"/><Relationship Id="rId41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3.jpe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19400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Secret Key Encryption/Symmetric Cryptography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4100" name="Picture 4" descr="Bob Ross - Wikipedia">
            <a:extLst>
              <a:ext uri="{FF2B5EF4-FFF2-40B4-BE49-F238E27FC236}">
                <a16:creationId xmlns:a16="http://schemas.microsoft.com/office/drawing/2014/main" id="{BF569913-E145-57F3-67B4-B988E208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52792"/>
            <a:ext cx="1725024" cy="2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ce | The Walt Disney Wiki | Fandom">
            <a:extLst>
              <a:ext uri="{FF2B5EF4-FFF2-40B4-BE49-F238E27FC236}">
                <a16:creationId xmlns:a16="http://schemas.microsoft.com/office/drawing/2014/main" id="{92ACA794-6D1E-2C70-B634-D14D3E14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38200"/>
            <a:ext cx="130951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6F35B2E-6901-89C9-63BD-DA84E9720908}"/>
              </a:ext>
            </a:extLst>
          </p:cNvPr>
          <p:cNvSpPr/>
          <p:nvPr/>
        </p:nvSpPr>
        <p:spPr>
          <a:xfrm>
            <a:off x="3505200" y="1143000"/>
            <a:ext cx="533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DEFBE-F446-C78B-96B2-FA2ACB783FE8}"/>
              </a:ext>
            </a:extLst>
          </p:cNvPr>
          <p:cNvSpPr txBox="1"/>
          <p:nvPr/>
        </p:nvSpPr>
        <p:spPr>
          <a:xfrm>
            <a:off x="1326994" y="3048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5FB2-CE13-1011-BC10-99604998A66D}"/>
              </a:ext>
            </a:extLst>
          </p:cNvPr>
          <p:cNvSpPr txBox="1"/>
          <p:nvPr/>
        </p:nvSpPr>
        <p:spPr>
          <a:xfrm>
            <a:off x="9913553" y="3834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234BB2-0655-05F0-A69F-9589CB70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35" y="320400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9FC8A8-F772-A2FF-90FA-5A6CC351394A}"/>
              </a:ext>
            </a:extLst>
          </p:cNvPr>
          <p:cNvCxnSpPr>
            <a:cxnSpLocks/>
          </p:cNvCxnSpPr>
          <p:nvPr/>
        </p:nvCxnSpPr>
        <p:spPr>
          <a:xfrm flipV="1">
            <a:off x="6027610" y="1862296"/>
            <a:ext cx="0" cy="1261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5AFC48-5AFB-1272-090C-73FA0515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93988"/>
            <a:ext cx="591549" cy="6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22DCAB-AFF2-FD2E-1E48-DE8A0AC70959}"/>
              </a:ext>
            </a:extLst>
          </p:cNvPr>
          <p:cNvSpPr txBox="1"/>
          <p:nvPr/>
        </p:nvSpPr>
        <p:spPr>
          <a:xfrm>
            <a:off x="5804894" y="471256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F6DF6-C85F-1C63-FE4F-5BC641509DBB}"/>
              </a:ext>
            </a:extLst>
          </p:cNvPr>
          <p:cNvSpPr txBox="1"/>
          <p:nvPr/>
        </p:nvSpPr>
        <p:spPr>
          <a:xfrm>
            <a:off x="381950" y="3510150"/>
            <a:ext cx="2751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“Hi Alice, my address is 123 Painting Avenue. Please stop by at 6:00”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A72F9-5533-40AE-598F-0185DB45194A}"/>
              </a:ext>
            </a:extLst>
          </p:cNvPr>
          <p:cNvSpPr txBox="1"/>
          <p:nvPr/>
        </p:nvSpPr>
        <p:spPr>
          <a:xfrm>
            <a:off x="381950" y="313344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Cleartext/Plaintext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46660-D6BC-C59A-6F40-81E0F1D9E148}"/>
              </a:ext>
            </a:extLst>
          </p:cNvPr>
          <p:cNvSpPr txBox="1"/>
          <p:nvPr/>
        </p:nvSpPr>
        <p:spPr>
          <a:xfrm>
            <a:off x="3974443" y="271338"/>
            <a:ext cx="4095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MuYGoP5LiTTGPVX6U/r2VTpxPSqTFmy5nsoFWURThKMhHk/7tbjYsS2EJ917q7megTAcV+V4ZMU4HjJjiW2DCBroxvJ0V3ZYDgZ8B9lUvGUmdiRMH25Xkf7QrhAGR3FF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31F907-8AF0-29E8-879D-CD974F3BA7B4}"/>
              </a:ext>
            </a:extLst>
          </p:cNvPr>
          <p:cNvSpPr/>
          <p:nvPr/>
        </p:nvSpPr>
        <p:spPr>
          <a:xfrm>
            <a:off x="3569945" y="628752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F078BDB-F863-1D4A-C5C0-4B777A05B6F7}"/>
              </a:ext>
            </a:extLst>
          </p:cNvPr>
          <p:cNvSpPr/>
          <p:nvPr/>
        </p:nvSpPr>
        <p:spPr>
          <a:xfrm>
            <a:off x="8170135" y="605356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C97D8-4EE6-1783-83F7-1E05FDC19A3D}"/>
              </a:ext>
            </a:extLst>
          </p:cNvPr>
          <p:cNvSpPr txBox="1"/>
          <p:nvPr/>
        </p:nvSpPr>
        <p:spPr>
          <a:xfrm>
            <a:off x="7173854" y="4712565"/>
            <a:ext cx="1992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MuYGoP5LiTTGPVX6U/r2VTpxPSqTFmy5nsoFWURThKMhHk/7tbjYsS2EJ917q7megTAcV+V4ZMU4HjJjiW2DCBroxvJ0V3ZYDgZ8B9lUvGUmdiRMH25Xkf7QrhAGR3FF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428DE-26AB-9AF8-36AC-47A0EDF97002}"/>
              </a:ext>
            </a:extLst>
          </p:cNvPr>
          <p:cNvSpPr txBox="1"/>
          <p:nvPr/>
        </p:nvSpPr>
        <p:spPr>
          <a:xfrm>
            <a:off x="7102969" y="3941249"/>
            <a:ext cx="3595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Eve intercepts our ciphertext, she can't do very much with it</a:t>
            </a:r>
          </a:p>
        </p:txBody>
      </p:sp>
      <p:pic>
        <p:nvPicPr>
          <p:cNvPr id="7170" name="Picture 2" descr="Create meme &quot;wtf meme , piç , to do memes &quot; - Pictures - Meme-arsenal.com">
            <a:extLst>
              <a:ext uri="{FF2B5EF4-FFF2-40B4-BE49-F238E27FC236}">
                <a16:creationId xmlns:a16="http://schemas.microsoft.com/office/drawing/2014/main" id="{5A329C78-9168-A4FC-A1B7-8F8B4B6E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960" y="5055222"/>
            <a:ext cx="961939" cy="8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30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4100" name="Picture 4" descr="Bob Ross - Wikipedia">
            <a:extLst>
              <a:ext uri="{FF2B5EF4-FFF2-40B4-BE49-F238E27FC236}">
                <a16:creationId xmlns:a16="http://schemas.microsoft.com/office/drawing/2014/main" id="{BF569913-E145-57F3-67B4-B988E208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52792"/>
            <a:ext cx="1725024" cy="2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ce | The Walt Disney Wiki | Fandom">
            <a:extLst>
              <a:ext uri="{FF2B5EF4-FFF2-40B4-BE49-F238E27FC236}">
                <a16:creationId xmlns:a16="http://schemas.microsoft.com/office/drawing/2014/main" id="{92ACA794-6D1E-2C70-B634-D14D3E14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38200"/>
            <a:ext cx="130951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6F35B2E-6901-89C9-63BD-DA84E9720908}"/>
              </a:ext>
            </a:extLst>
          </p:cNvPr>
          <p:cNvSpPr/>
          <p:nvPr/>
        </p:nvSpPr>
        <p:spPr>
          <a:xfrm>
            <a:off x="3505200" y="1143000"/>
            <a:ext cx="533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DEFBE-F446-C78B-96B2-FA2ACB783FE8}"/>
              </a:ext>
            </a:extLst>
          </p:cNvPr>
          <p:cNvSpPr txBox="1"/>
          <p:nvPr/>
        </p:nvSpPr>
        <p:spPr>
          <a:xfrm>
            <a:off x="1326994" y="3048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5FB2-CE13-1011-BC10-99604998A66D}"/>
              </a:ext>
            </a:extLst>
          </p:cNvPr>
          <p:cNvSpPr txBox="1"/>
          <p:nvPr/>
        </p:nvSpPr>
        <p:spPr>
          <a:xfrm>
            <a:off x="9913553" y="3834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234BB2-0655-05F0-A69F-9589CB70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35" y="320400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9FC8A8-F772-A2FF-90FA-5A6CC351394A}"/>
              </a:ext>
            </a:extLst>
          </p:cNvPr>
          <p:cNvCxnSpPr>
            <a:cxnSpLocks/>
          </p:cNvCxnSpPr>
          <p:nvPr/>
        </p:nvCxnSpPr>
        <p:spPr>
          <a:xfrm flipV="1">
            <a:off x="6027610" y="1862296"/>
            <a:ext cx="0" cy="1261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5AFC48-5AFB-1272-090C-73FA0515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93988"/>
            <a:ext cx="591549" cy="6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22DCAB-AFF2-FD2E-1E48-DE8A0AC70959}"/>
              </a:ext>
            </a:extLst>
          </p:cNvPr>
          <p:cNvSpPr txBox="1"/>
          <p:nvPr/>
        </p:nvSpPr>
        <p:spPr>
          <a:xfrm>
            <a:off x="5804894" y="471256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F6DF6-C85F-1C63-FE4F-5BC641509DBB}"/>
              </a:ext>
            </a:extLst>
          </p:cNvPr>
          <p:cNvSpPr txBox="1"/>
          <p:nvPr/>
        </p:nvSpPr>
        <p:spPr>
          <a:xfrm>
            <a:off x="381950" y="3510150"/>
            <a:ext cx="2751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“Hi Alice, my address is 123 Painting Avenue. Please stop by at 6:00”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A72F9-5533-40AE-598F-0185DB45194A}"/>
              </a:ext>
            </a:extLst>
          </p:cNvPr>
          <p:cNvSpPr txBox="1"/>
          <p:nvPr/>
        </p:nvSpPr>
        <p:spPr>
          <a:xfrm>
            <a:off x="381950" y="313344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Cleartext/Plaintext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46660-D6BC-C59A-6F40-81E0F1D9E148}"/>
              </a:ext>
            </a:extLst>
          </p:cNvPr>
          <p:cNvSpPr txBox="1"/>
          <p:nvPr/>
        </p:nvSpPr>
        <p:spPr>
          <a:xfrm>
            <a:off x="9103429" y="3355473"/>
            <a:ext cx="23050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MuYGoP5LiTTGPVX6U/r2VTpxPSqTFmy5nsoFWURThKMhHk/7tbjYsS2EJ917q7megTAcV+V4ZMU4HjJjiW2DCBroxvJ0V3ZYDgZ8B9lUvGUmdiRMH25Xkf7QrhAGR3FF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14A29-41A5-C159-9BC0-132D8AC2B929}"/>
              </a:ext>
            </a:extLst>
          </p:cNvPr>
          <p:cNvSpPr txBox="1"/>
          <p:nvPr/>
        </p:nvSpPr>
        <p:spPr>
          <a:xfrm>
            <a:off x="6248400" y="4995100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 receives the ciphertext, and then uses the </a:t>
            </a:r>
            <a:r>
              <a:rPr lang="en-US" b="1" dirty="0"/>
              <a:t>same key </a:t>
            </a:r>
            <a:r>
              <a:rPr lang="en-US" dirty="0"/>
              <a:t>that bob used, and then </a:t>
            </a:r>
            <a:r>
              <a:rPr lang="en-US" b="1" dirty="0"/>
              <a:t>decrypts</a:t>
            </a:r>
            <a:r>
              <a:rPr lang="en-US" dirty="0"/>
              <a:t> the ciphertext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71918-CF52-AA54-44D7-5DA45E814287}"/>
              </a:ext>
            </a:extLst>
          </p:cNvPr>
          <p:cNvSpPr txBox="1"/>
          <p:nvPr/>
        </p:nvSpPr>
        <p:spPr>
          <a:xfrm>
            <a:off x="9222705" y="5301376"/>
            <a:ext cx="2751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“Hi Alice, my address is 123 Painting Avenue. Please stop by at 6:00”</a:t>
            </a:r>
          </a:p>
        </p:txBody>
      </p:sp>
      <p:pic>
        <p:nvPicPr>
          <p:cNvPr id="19" name="Graphic 18" descr="Key outline">
            <a:extLst>
              <a:ext uri="{FF2B5EF4-FFF2-40B4-BE49-F238E27FC236}">
                <a16:creationId xmlns:a16="http://schemas.microsoft.com/office/drawing/2014/main" id="{C60FB158-8F8F-FFC2-ACF6-8C131616E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1121" y="4290069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97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16DE3A-06BF-D7D9-4916-34E7F9528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3" y="558969"/>
            <a:ext cx="7823717" cy="4724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990AA0-5878-2FB7-AC25-4DEBD704E24B}"/>
              </a:ext>
            </a:extLst>
          </p:cNvPr>
          <p:cNvSpPr txBox="1"/>
          <p:nvPr/>
        </p:nvSpPr>
        <p:spPr>
          <a:xfrm>
            <a:off x="8250064" y="605190"/>
            <a:ext cx="3276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importance here is that the </a:t>
            </a:r>
            <a:r>
              <a:rPr lang="en-US" sz="2000" b="1" dirty="0"/>
              <a:t>keys</a:t>
            </a:r>
            <a:r>
              <a:rPr lang="en-US" sz="2000" dirty="0"/>
              <a:t> used for encryption/decryption are secret (</a:t>
            </a:r>
            <a:r>
              <a:rPr lang="en-US" sz="2000" dirty="0" err="1"/>
              <a:t>ie</a:t>
            </a:r>
            <a:r>
              <a:rPr lang="en-US" sz="2000" dirty="0"/>
              <a:t> not public knowledge)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FB839C-780B-B1B5-A373-E1AF094D3748}"/>
              </a:ext>
            </a:extLst>
          </p:cNvPr>
          <p:cNvSpPr txBox="1"/>
          <p:nvPr/>
        </p:nvSpPr>
        <p:spPr>
          <a:xfrm>
            <a:off x="8250064" y="3048000"/>
            <a:ext cx="3837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innerworkings of the encryption/decryption program </a:t>
            </a:r>
            <a:r>
              <a:rPr lang="en-US" sz="2000" i="1" dirty="0"/>
              <a:t>is </a:t>
            </a:r>
            <a:r>
              <a:rPr lang="en-US" sz="2000" dirty="0"/>
              <a:t>public knowledge though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2FF13B9-6E19-B3C6-E5E4-D04C879A913F}"/>
              </a:ext>
            </a:extLst>
          </p:cNvPr>
          <p:cNvSpPr/>
          <p:nvPr/>
        </p:nvSpPr>
        <p:spPr>
          <a:xfrm rot="5400000">
            <a:off x="5067300" y="2731244"/>
            <a:ext cx="457200" cy="5562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BF02ED-6656-1117-8295-574C903C5608}"/>
              </a:ext>
            </a:extLst>
          </p:cNvPr>
          <p:cNvSpPr txBox="1"/>
          <p:nvPr/>
        </p:nvSpPr>
        <p:spPr>
          <a:xfrm>
            <a:off x="3962400" y="573745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Deterministic programs*</a:t>
            </a:r>
          </a:p>
        </p:txBody>
      </p:sp>
    </p:spTree>
    <p:extLst>
      <p:ext uri="{BB962C8B-B14F-4D97-AF65-F5344CB8AC3E}">
        <p14:creationId xmlns:p14="http://schemas.microsoft.com/office/powerpoint/2010/main" val="1977922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27518-AEE9-E8CE-64E3-44742C88DD22}"/>
              </a:ext>
            </a:extLst>
          </p:cNvPr>
          <p:cNvSpPr txBox="1"/>
          <p:nvPr/>
        </p:nvSpPr>
        <p:spPr>
          <a:xfrm>
            <a:off x="457200" y="68580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Secure cryptography is the foundation for our secure communications in the cyber world (HTTPS, SSH,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84918-C9C3-3066-96E0-D926C7AE29DD}"/>
              </a:ext>
            </a:extLst>
          </p:cNvPr>
          <p:cNvSpPr txBox="1"/>
          <p:nvPr/>
        </p:nvSpPr>
        <p:spPr>
          <a:xfrm>
            <a:off x="533400" y="219162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encryption algorithms are typically rooted in </a:t>
            </a:r>
            <a:r>
              <a:rPr lang="en-US" sz="2400" b="1" dirty="0"/>
              <a:t>very difficult problems </a:t>
            </a:r>
            <a:r>
              <a:rPr lang="en-US" sz="2400" dirty="0"/>
              <a:t>in computing (</a:t>
            </a:r>
            <a:r>
              <a:rPr lang="en-US" sz="2400" dirty="0" err="1"/>
              <a:t>ie</a:t>
            </a:r>
            <a:r>
              <a:rPr lang="en-US" sz="2400" dirty="0"/>
              <a:t> there does not exist a program that can efficiently break RSA </a:t>
            </a:r>
            <a:r>
              <a:rPr lang="en-US" sz="2400" b="1" dirty="0">
                <a:solidFill>
                  <a:srgbClr val="FF0000"/>
                </a:solidFill>
              </a:rPr>
              <a:t>YET</a:t>
            </a:r>
            <a:r>
              <a:rPr lang="en-US" sz="2400" dirty="0"/>
              <a:t>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4D13E-7C57-FAA9-FDDC-ACAC5FABB7B8}"/>
              </a:ext>
            </a:extLst>
          </p:cNvPr>
          <p:cNvSpPr txBox="1"/>
          <p:nvPr/>
        </p:nvSpPr>
        <p:spPr>
          <a:xfrm>
            <a:off x="457200" y="382787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very intense proofs and prove the secureness of the encryption procedures we use 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3DB7D-82E4-0D5E-02A5-BB985C9E32D4}"/>
              </a:ext>
            </a:extLst>
          </p:cNvPr>
          <p:cNvSpPr txBox="1"/>
          <p:nvPr/>
        </p:nvSpPr>
        <p:spPr>
          <a:xfrm>
            <a:off x="457200" y="5094800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Never try to roll out your own cryptography scheme, and never use the built-in RNG for secure communications (import random)</a:t>
            </a:r>
          </a:p>
        </p:txBody>
      </p:sp>
      <p:pic>
        <p:nvPicPr>
          <p:cNvPr id="8194" name="Picture 2" descr="Caution Yield Floor Sign">
            <a:extLst>
              <a:ext uri="{FF2B5EF4-FFF2-40B4-BE49-F238E27FC236}">
                <a16:creationId xmlns:a16="http://schemas.microsoft.com/office/drawing/2014/main" id="{17DAD75B-096E-38F6-88C0-6E57AF89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4800600"/>
            <a:ext cx="1468264" cy="127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154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11266" name="Picture 2" descr="Cryptology vs Cryptography: What's the Difference? - InfoSec Insights">
            <a:extLst>
              <a:ext uri="{FF2B5EF4-FFF2-40B4-BE49-F238E27FC236}">
                <a16:creationId xmlns:a16="http://schemas.microsoft.com/office/drawing/2014/main" id="{AB436A75-8838-CFB0-7B9E-4B9EAE546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"/>
            <a:ext cx="7398441" cy="577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6364BF7-4E81-82D1-F431-1915855641C7}"/>
              </a:ext>
            </a:extLst>
          </p:cNvPr>
          <p:cNvSpPr/>
          <p:nvPr/>
        </p:nvSpPr>
        <p:spPr>
          <a:xfrm>
            <a:off x="2895600" y="4038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70F78DF-1928-1510-07FC-0A34C4AA9EDD}"/>
              </a:ext>
            </a:extLst>
          </p:cNvPr>
          <p:cNvSpPr/>
          <p:nvPr/>
        </p:nvSpPr>
        <p:spPr>
          <a:xfrm>
            <a:off x="1905000" y="5181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6D7864-63EC-C7BF-5599-BDBBC6667BB4}"/>
              </a:ext>
            </a:extLst>
          </p:cNvPr>
          <p:cNvSpPr/>
          <p:nvPr/>
        </p:nvSpPr>
        <p:spPr>
          <a:xfrm>
            <a:off x="3886200" y="547975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319357F-4E6D-A401-3F25-9362BAE28F5E}"/>
              </a:ext>
            </a:extLst>
          </p:cNvPr>
          <p:cNvSpPr/>
          <p:nvPr/>
        </p:nvSpPr>
        <p:spPr>
          <a:xfrm>
            <a:off x="4876800" y="4192739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7EC0D2-D4F6-283B-5FB0-2945B38D5219}"/>
              </a:ext>
            </a:extLst>
          </p:cNvPr>
          <p:cNvSpPr/>
          <p:nvPr/>
        </p:nvSpPr>
        <p:spPr>
          <a:xfrm>
            <a:off x="6849961" y="4267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7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4214D-9D6C-962B-659A-83330470BE9A}"/>
              </a:ext>
            </a:extLst>
          </p:cNvPr>
          <p:cNvSpPr txBox="1"/>
          <p:nvPr/>
        </p:nvSpPr>
        <p:spPr>
          <a:xfrm>
            <a:off x="152400" y="152400"/>
            <a:ext cx="5024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Early cryptography techniques</a:t>
            </a:r>
          </a:p>
        </p:txBody>
      </p:sp>
      <p:pic>
        <p:nvPicPr>
          <p:cNvPr id="12290" name="Picture 2" descr="Caesar Cipher in Cryptography - GeeksforGeeks">
            <a:extLst>
              <a:ext uri="{FF2B5EF4-FFF2-40B4-BE49-F238E27FC236}">
                <a16:creationId xmlns:a16="http://schemas.microsoft.com/office/drawing/2014/main" id="{012655A5-96C4-C19F-ABD5-CBB058003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219200"/>
            <a:ext cx="5715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418D69-7680-F99A-B902-5C5A2BBD9520}"/>
              </a:ext>
            </a:extLst>
          </p:cNvPr>
          <p:cNvSpPr txBox="1"/>
          <p:nvPr/>
        </p:nvSpPr>
        <p:spPr>
          <a:xfrm>
            <a:off x="386069" y="1524000"/>
            <a:ext cx="510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Caesar Cipher- </a:t>
            </a:r>
            <a:r>
              <a:rPr lang="en-US" sz="2000" dirty="0"/>
              <a:t>letters in the plaintext will be replaced by some fixed number of positions downs in the alphabet.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F8570-E75C-0FC0-C76E-4FD9AE9894DA}"/>
              </a:ext>
            </a:extLst>
          </p:cNvPr>
          <p:cNvSpPr txBox="1"/>
          <p:nvPr/>
        </p:nvSpPr>
        <p:spPr>
          <a:xfrm>
            <a:off x="7924800" y="9144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3</a:t>
            </a:r>
          </a:p>
        </p:txBody>
      </p:sp>
      <p:pic>
        <p:nvPicPr>
          <p:cNvPr id="12296" name="Picture 8" descr="Spongebob Technology GIF - Spongebob Technology Patrick - Discover &amp; Share  GIFs">
            <a:extLst>
              <a:ext uri="{FF2B5EF4-FFF2-40B4-BE49-F238E27FC236}">
                <a16:creationId xmlns:a16="http://schemas.microsoft.com/office/drawing/2014/main" id="{54963BA2-95FB-82D8-2027-35008272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627" y="4166031"/>
            <a:ext cx="2609237" cy="17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F1032-A56D-26ED-6588-F9144BDC6CD3}"/>
              </a:ext>
            </a:extLst>
          </p:cNvPr>
          <p:cNvSpPr txBox="1"/>
          <p:nvPr/>
        </p:nvSpPr>
        <p:spPr>
          <a:xfrm>
            <a:off x="8935864" y="4495800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Nifty, but we have the technology to brute force 26 possible shifts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AF707-721A-3B87-0A5C-5375EC5610E3}"/>
              </a:ext>
            </a:extLst>
          </p:cNvPr>
          <p:cNvSpPr txBox="1"/>
          <p:nvPr/>
        </p:nvSpPr>
        <p:spPr>
          <a:xfrm>
            <a:off x="762000" y="5003631"/>
            <a:ext cx="4027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khoor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wkhuh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zruog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pb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qdph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lv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uhhvh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7733E-C17F-6875-4D67-17FA2DA74C4B}"/>
              </a:ext>
            </a:extLst>
          </p:cNvPr>
          <p:cNvSpPr txBox="1"/>
          <p:nvPr/>
        </p:nvSpPr>
        <p:spPr>
          <a:xfrm>
            <a:off x="385085" y="3420568"/>
            <a:ext cx="496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hello there world my name is </a:t>
            </a:r>
            <a:r>
              <a:rPr lang="en-US" sz="2400" dirty="0" err="1"/>
              <a:t>reese</a:t>
            </a:r>
            <a:endParaRPr lang="en-US" sz="2400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F80F5EC-F238-F23E-5383-CC6BB0734D73}"/>
              </a:ext>
            </a:extLst>
          </p:cNvPr>
          <p:cNvSpPr/>
          <p:nvPr/>
        </p:nvSpPr>
        <p:spPr>
          <a:xfrm>
            <a:off x="2133600" y="4152900"/>
            <a:ext cx="6096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B74900-BCC6-C050-4BA5-C7B7D3E34194}"/>
              </a:ext>
            </a:extLst>
          </p:cNvPr>
          <p:cNvSpPr txBox="1"/>
          <p:nvPr/>
        </p:nvSpPr>
        <p:spPr>
          <a:xfrm>
            <a:off x="4925324" y="3103090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plaintext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AC29F1-6DBC-4F47-078C-B737DC31F376}"/>
              </a:ext>
            </a:extLst>
          </p:cNvPr>
          <p:cNvSpPr txBox="1"/>
          <p:nvPr/>
        </p:nvSpPr>
        <p:spPr>
          <a:xfrm>
            <a:off x="4579692" y="4771042"/>
            <a:ext cx="6118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ciphertext</a:t>
            </a:r>
          </a:p>
        </p:txBody>
      </p:sp>
    </p:spTree>
    <p:extLst>
      <p:ext uri="{BB962C8B-B14F-4D97-AF65-F5344CB8AC3E}">
        <p14:creationId xmlns:p14="http://schemas.microsoft.com/office/powerpoint/2010/main" val="2795784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C4214D-9D6C-962B-659A-83330470BE9A}"/>
              </a:ext>
            </a:extLst>
          </p:cNvPr>
          <p:cNvSpPr txBox="1"/>
          <p:nvPr/>
        </p:nvSpPr>
        <p:spPr>
          <a:xfrm>
            <a:off x="152400" y="152400"/>
            <a:ext cx="3223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Substitution Cipher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03105-74EC-EEB7-1C38-CE9BD97FE167}"/>
              </a:ext>
            </a:extLst>
          </p:cNvPr>
          <p:cNvSpPr txBox="1"/>
          <p:nvPr/>
        </p:nvSpPr>
        <p:spPr>
          <a:xfrm>
            <a:off x="991839" y="1055029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Letters in plaintext are substituted by another letter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EE60E-AC9D-366F-91BB-A73784D1EF9B}"/>
              </a:ext>
            </a:extLst>
          </p:cNvPr>
          <p:cNvSpPr txBox="1"/>
          <p:nvPr/>
        </p:nvSpPr>
        <p:spPr>
          <a:xfrm>
            <a:off x="1051737" y="1577396"/>
            <a:ext cx="846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>
                <a:sym typeface="Wingdings" panose="05000000000000000000" pitchFamily="2" charset="2"/>
              </a:rPr>
              <a:t>X</a:t>
            </a:r>
          </a:p>
          <a:p>
            <a:r>
              <a:rPr lang="en-US" dirty="0">
                <a:sym typeface="Wingdings" panose="05000000000000000000" pitchFamily="2" charset="2"/>
              </a:rPr>
              <a:t>R  Z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D5253-C68C-567B-294C-DFF539D33A80}"/>
              </a:ext>
            </a:extLst>
          </p:cNvPr>
          <p:cNvSpPr txBox="1"/>
          <p:nvPr/>
        </p:nvSpPr>
        <p:spPr>
          <a:xfrm>
            <a:off x="991839" y="2249973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REESE = ZXXSX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1A1B6-C361-4EE1-C89D-28B51233BFED}"/>
              </a:ext>
            </a:extLst>
          </p:cNvPr>
          <p:cNvSpPr txBox="1"/>
          <p:nvPr/>
        </p:nvSpPr>
        <p:spPr>
          <a:xfrm flipH="1">
            <a:off x="953739" y="2969401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Monolithic Substitution Cipher </a:t>
            </a:r>
            <a:r>
              <a:rPr lang="en-US" dirty="0"/>
              <a:t>– Same “rules” are applied throughout the entire plaintext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138DE5-1999-FC85-C8BE-8C72EC91E7AB}"/>
              </a:ext>
            </a:extLst>
          </p:cNvPr>
          <p:cNvSpPr txBox="1"/>
          <p:nvPr/>
        </p:nvSpPr>
        <p:spPr>
          <a:xfrm flipH="1">
            <a:off x="953739" y="3504163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Polyalphabetic Substitution Cipher </a:t>
            </a:r>
            <a:r>
              <a:rPr lang="en-US" dirty="0"/>
              <a:t>– different “rules” are applied throughout the plaintext</a:t>
            </a:r>
          </a:p>
        </p:txBody>
      </p:sp>
      <p:pic>
        <p:nvPicPr>
          <p:cNvPr id="13314" name="Picture 2" descr="Monoalphabetic substitution - YouTube">
            <a:extLst>
              <a:ext uri="{FF2B5EF4-FFF2-40B4-BE49-F238E27FC236}">
                <a16:creationId xmlns:a16="http://schemas.microsoft.com/office/drawing/2014/main" id="{74790A8A-FBDD-FD36-A309-6A68EE716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4"/>
          <a:stretch/>
        </p:blipFill>
        <p:spPr bwMode="auto">
          <a:xfrm>
            <a:off x="2791134" y="3969277"/>
            <a:ext cx="5931370" cy="256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579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8529F-009D-6421-1D56-FE95226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10668000" cy="1316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97044-CC9D-1382-ED66-9F866E353FD6}"/>
              </a:ext>
            </a:extLst>
          </p:cNvPr>
          <p:cNvSpPr txBox="1"/>
          <p:nvPr/>
        </p:nvSpPr>
        <p:spPr>
          <a:xfrm>
            <a:off x="3352800" y="838200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ciphertext (cipher.txt)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29B240-8F8F-01FD-D554-B6F4F9B3A467}"/>
              </a:ext>
            </a:extLst>
          </p:cNvPr>
          <p:cNvSpPr txBox="1"/>
          <p:nvPr/>
        </p:nvSpPr>
        <p:spPr>
          <a:xfrm>
            <a:off x="457200" y="3504169"/>
            <a:ext cx="115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we know that that this message is an </a:t>
            </a:r>
            <a:r>
              <a:rPr lang="en-US" dirty="0" err="1"/>
              <a:t>english</a:t>
            </a:r>
            <a:r>
              <a:rPr lang="en-US" dirty="0"/>
              <a:t> message encrypted with a monolithic substitution cipher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DD5233-3F96-F9DA-F7D7-3491BF426550}"/>
              </a:ext>
            </a:extLst>
          </p:cNvPr>
          <p:cNvSpPr txBox="1"/>
          <p:nvPr/>
        </p:nvSpPr>
        <p:spPr>
          <a:xfrm>
            <a:off x="4550243" y="462952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Can we crack this?</a:t>
            </a:r>
          </a:p>
        </p:txBody>
      </p:sp>
    </p:spTree>
    <p:extLst>
      <p:ext uri="{BB962C8B-B14F-4D97-AF65-F5344CB8AC3E}">
        <p14:creationId xmlns:p14="http://schemas.microsoft.com/office/powerpoint/2010/main" val="142549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8529F-009D-6421-1D56-FE95226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55092"/>
            <a:ext cx="10668000" cy="1316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97044-CC9D-1382-ED66-9F866E353FD6}"/>
              </a:ext>
            </a:extLst>
          </p:cNvPr>
          <p:cNvSpPr txBox="1"/>
          <p:nvPr/>
        </p:nvSpPr>
        <p:spPr>
          <a:xfrm>
            <a:off x="3352800" y="838200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ciphertext (cipher.txt)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7B46B7-BB46-9E30-D287-015E6A89D423}"/>
              </a:ext>
            </a:extLst>
          </p:cNvPr>
          <p:cNvSpPr txBox="1"/>
          <p:nvPr/>
        </p:nvSpPr>
        <p:spPr>
          <a:xfrm>
            <a:off x="838200" y="3507885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Frequency Analysis </a:t>
            </a:r>
            <a:r>
              <a:rPr lang="en-US" dirty="0"/>
              <a:t>leverages the fact that in any given written language, certain letters and combinations occur more frequently than others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3F10C-3F22-0C1F-20CE-917F44A20DA9}"/>
              </a:ext>
            </a:extLst>
          </p:cNvPr>
          <p:cNvSpPr txBox="1"/>
          <p:nvPr/>
        </p:nvSpPr>
        <p:spPr>
          <a:xfrm>
            <a:off x="838200" y="472440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English, T, A , I, and O are the most common letters, so it is likely the letters that appear the most frequently in our ciphertext are one of those</a:t>
            </a:r>
          </a:p>
        </p:txBody>
      </p:sp>
    </p:spTree>
    <p:extLst>
      <p:ext uri="{BB962C8B-B14F-4D97-AF65-F5344CB8AC3E}">
        <p14:creationId xmlns:p14="http://schemas.microsoft.com/office/powerpoint/2010/main" val="22573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8529F-009D-6421-1D56-FE95226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43713"/>
            <a:ext cx="4572000" cy="564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97044-CC9D-1382-ED66-9F866E353FD6}"/>
              </a:ext>
            </a:extLst>
          </p:cNvPr>
          <p:cNvSpPr txBox="1"/>
          <p:nvPr/>
        </p:nvSpPr>
        <p:spPr>
          <a:xfrm>
            <a:off x="7431248" y="176437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ciphertext (cipher.txt)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C6200A-327E-D6E3-8C29-509139FB2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10631"/>
            <a:ext cx="6282579" cy="4329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A7029-923D-5976-6C5A-63C7D82FC59B}"/>
              </a:ext>
            </a:extLst>
          </p:cNvPr>
          <p:cNvSpPr txBox="1"/>
          <p:nvPr/>
        </p:nvSpPr>
        <p:spPr>
          <a:xfrm>
            <a:off x="381000" y="70799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write a program that counts the frequency of characters (</a:t>
            </a:r>
            <a:r>
              <a:rPr lang="en-US" b="1" dirty="0"/>
              <a:t>1-gram</a:t>
            </a:r>
            <a:r>
              <a:rPr lang="en-US" dirty="0"/>
              <a:t>) and frequency of character pairs (</a:t>
            </a:r>
            <a:r>
              <a:rPr lang="en-US" b="1" dirty="0"/>
              <a:t>2-gram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70D30-903B-6A56-4C96-3D57F9B52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096" y="3006227"/>
            <a:ext cx="2862263" cy="309464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79E1BAFD-C106-A8C4-FEC5-8D01FD57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74" y="1944872"/>
            <a:ext cx="401301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E30FD3-A2EC-F728-7369-3E59D837445D}"/>
              </a:ext>
            </a:extLst>
          </p:cNvPr>
          <p:cNvSpPr txBox="1"/>
          <p:nvPr/>
        </p:nvSpPr>
        <p:spPr>
          <a:xfrm>
            <a:off x="6348892" y="186150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Frequencies in English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835F2-CA43-BFDB-AED5-E8A141BB04A3}"/>
              </a:ext>
            </a:extLst>
          </p:cNvPr>
          <p:cNvSpPr txBox="1"/>
          <p:nvPr/>
        </p:nvSpPr>
        <p:spPr>
          <a:xfrm>
            <a:off x="5638800" y="5447369"/>
            <a:ext cx="6118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Most common bigrams (in order)</a:t>
            </a:r>
            <a:br>
              <a:rPr lang="en-US" dirty="0"/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he, in,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re, er, an,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es, on, at, se,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co, de, to,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et, ed, it,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ro.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9A1E5-9807-F518-BBC2-BCB1085C782D}"/>
              </a:ext>
            </a:extLst>
          </p:cNvPr>
          <p:cNvSpPr txBox="1"/>
          <p:nvPr/>
        </p:nvSpPr>
        <p:spPr>
          <a:xfrm>
            <a:off x="8905804" y="38100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start making guesses!</a:t>
            </a:r>
          </a:p>
        </p:txBody>
      </p:sp>
    </p:spTree>
    <p:extLst>
      <p:ext uri="{BB962C8B-B14F-4D97-AF65-F5344CB8AC3E}">
        <p14:creationId xmlns:p14="http://schemas.microsoft.com/office/powerpoint/2010/main" val="13237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6670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Announcement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532C2A-CD34-476A-B297-2EA4EE68DA73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5115F7-B876-43C6-A878-5FB589D92C2D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3FBDC-C4CE-1BCF-BC8D-D49B13A5C50E}"/>
              </a:ext>
            </a:extLst>
          </p:cNvPr>
          <p:cNvSpPr txBox="1"/>
          <p:nvPr/>
        </p:nvSpPr>
        <p:spPr>
          <a:xfrm>
            <a:off x="457200" y="1371600"/>
            <a:ext cx="5334000" cy="439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 7 (TCP attacks) Due </a:t>
            </a:r>
            <a:r>
              <a:rPr lang="en-US" sz="2800" b="1" dirty="0"/>
              <a:t>Thursday </a:t>
            </a:r>
            <a:r>
              <a:rPr lang="en-US" sz="2800" dirty="0"/>
              <a:t>November 10</a:t>
            </a:r>
            <a:r>
              <a:rPr lang="en-US" sz="2800" baseline="30000" dirty="0"/>
              <a:t>th</a:t>
            </a:r>
          </a:p>
          <a:p>
            <a:r>
              <a:rPr lang="en-US" sz="2800" baseline="30000" dirty="0">
                <a:sym typeface="Wingdings" panose="05000000000000000000" pitchFamily="2" charset="2"/>
              </a:rPr>
              <a:t> Sounds like we have some issues with the C program</a:t>
            </a:r>
            <a:endParaRPr lang="en-US" sz="2800" baseline="30000" dirty="0"/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No class on Tuesday next week (11/8) (go vote)</a:t>
            </a:r>
          </a:p>
          <a:p>
            <a:endParaRPr lang="en-US" sz="2800" dirty="0"/>
          </a:p>
          <a:p>
            <a:r>
              <a:rPr lang="en-US" sz="2800" dirty="0"/>
              <a:t>Grading rubric now on project instructions webpage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D1BDD-1B5A-C54A-8B74-C6FCF9841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3611"/>
            <a:ext cx="5123109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83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8529F-009D-6421-1D56-FE95226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43713"/>
            <a:ext cx="4572000" cy="564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197044-CC9D-1382-ED66-9F866E353FD6}"/>
              </a:ext>
            </a:extLst>
          </p:cNvPr>
          <p:cNvSpPr txBox="1"/>
          <p:nvPr/>
        </p:nvSpPr>
        <p:spPr>
          <a:xfrm>
            <a:off x="7431248" y="176437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is a ciphertext (cipher.txt)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C6200A-327E-D6E3-8C29-509139FB2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10631"/>
            <a:ext cx="6282579" cy="4329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5A7029-923D-5976-6C5A-63C7D82FC59B}"/>
              </a:ext>
            </a:extLst>
          </p:cNvPr>
          <p:cNvSpPr txBox="1"/>
          <p:nvPr/>
        </p:nvSpPr>
        <p:spPr>
          <a:xfrm>
            <a:off x="381000" y="70799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write a program that counts the frequency of characters (</a:t>
            </a:r>
            <a:r>
              <a:rPr lang="en-US" b="1" dirty="0"/>
              <a:t>1-gram</a:t>
            </a:r>
            <a:r>
              <a:rPr lang="en-US" dirty="0"/>
              <a:t>) and frequency of character pairs (</a:t>
            </a:r>
            <a:r>
              <a:rPr lang="en-US" b="1" dirty="0"/>
              <a:t>2-gram</a:t>
            </a:r>
            <a:r>
              <a:rPr lang="en-US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70D30-903B-6A56-4C96-3D57F9B52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096" y="3006227"/>
            <a:ext cx="2862263" cy="3094645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79E1BAFD-C106-A8C4-FEC5-8D01FD57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74" y="1944872"/>
            <a:ext cx="401301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E30FD3-A2EC-F728-7369-3E59D837445D}"/>
              </a:ext>
            </a:extLst>
          </p:cNvPr>
          <p:cNvSpPr txBox="1"/>
          <p:nvPr/>
        </p:nvSpPr>
        <p:spPr>
          <a:xfrm>
            <a:off x="6348892" y="186150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Frequencies in English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835F2-CA43-BFDB-AED5-E8A141BB04A3}"/>
              </a:ext>
            </a:extLst>
          </p:cNvPr>
          <p:cNvSpPr txBox="1"/>
          <p:nvPr/>
        </p:nvSpPr>
        <p:spPr>
          <a:xfrm>
            <a:off x="5638800" y="5447369"/>
            <a:ext cx="61187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Most common bigrams (in order)</a:t>
            </a:r>
            <a:br>
              <a:rPr lang="en-US" dirty="0"/>
            </a:b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he, in,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re, er, an,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ti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es, on, at, se,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or,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al,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co, de, to,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et, ed, it,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ro.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E9A1E5-9807-F518-BBC2-BCB1085C782D}"/>
              </a:ext>
            </a:extLst>
          </p:cNvPr>
          <p:cNvSpPr txBox="1"/>
          <p:nvPr/>
        </p:nvSpPr>
        <p:spPr>
          <a:xfrm>
            <a:off x="8905804" y="38100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start making guesses!</a:t>
            </a:r>
          </a:p>
        </p:txBody>
      </p:sp>
    </p:spTree>
    <p:extLst>
      <p:ext uri="{BB962C8B-B14F-4D97-AF65-F5344CB8AC3E}">
        <p14:creationId xmlns:p14="http://schemas.microsoft.com/office/powerpoint/2010/main" val="432617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77E30-E99A-4361-B409-0D1D55003C7E}"/>
              </a:ext>
            </a:extLst>
          </p:cNvPr>
          <p:cNvSpPr/>
          <p:nvPr/>
        </p:nvSpPr>
        <p:spPr>
          <a:xfrm>
            <a:off x="990600" y="5181600"/>
            <a:ext cx="5249558" cy="1246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D26603-3902-DEA5-96E0-FE175215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"/>
            <a:ext cx="6934200" cy="2691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12211C-8E3A-EEE3-42BC-1D0C1CC25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05166"/>
            <a:ext cx="6400800" cy="267643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4698625-868E-6D07-0934-8EA5AD9C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265423"/>
            <a:ext cx="4794060" cy="392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53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CA5F5-E2DB-9D8B-3F64-B31A2058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12192000" cy="768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1C26AD-973B-80C3-E183-35123FFF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57200"/>
            <a:ext cx="9848850" cy="266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00DC8D-AFB9-879D-9FFF-920B285EA7AF}"/>
              </a:ext>
            </a:extLst>
          </p:cNvPr>
          <p:cNvSpPr txBox="1"/>
          <p:nvPr/>
        </p:nvSpPr>
        <p:spPr>
          <a:xfrm>
            <a:off x="1371600" y="1178711"/>
            <a:ext cx="5480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Translate ciphertext.txt, and replace all </a:t>
            </a:r>
            <a:r>
              <a:rPr lang="en-US" sz="2000" b="1" dirty="0"/>
              <a:t>y</a:t>
            </a:r>
            <a:r>
              <a:rPr lang="en-US" sz="2000" dirty="0"/>
              <a:t> with </a:t>
            </a:r>
            <a:r>
              <a:rPr lang="en-US" sz="2000" b="1" dirty="0"/>
              <a:t>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0A2FAA-DB29-81AC-A859-8B8F7C2653A5}"/>
              </a:ext>
            </a:extLst>
          </p:cNvPr>
          <p:cNvSpPr/>
          <p:nvPr/>
        </p:nvSpPr>
        <p:spPr>
          <a:xfrm rot="15855889">
            <a:off x="5735448" y="982319"/>
            <a:ext cx="391757" cy="891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6EFF5E8-8CF1-B35C-D8B2-F3C1A46A0950}"/>
              </a:ext>
            </a:extLst>
          </p:cNvPr>
          <p:cNvSpPr/>
          <p:nvPr/>
        </p:nvSpPr>
        <p:spPr>
          <a:xfrm rot="15447950">
            <a:off x="6367144" y="958551"/>
            <a:ext cx="391757" cy="891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804C90-85AF-719A-7100-F16F53932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02" y="3429000"/>
            <a:ext cx="10182225" cy="3333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0929B8-5181-0210-C094-721709E2D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09512"/>
            <a:ext cx="12192000" cy="6154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F6C5CA-7845-B757-F69E-ED45092214FE}"/>
              </a:ext>
            </a:extLst>
          </p:cNvPr>
          <p:cNvSpPr txBox="1"/>
          <p:nvPr/>
        </p:nvSpPr>
        <p:spPr>
          <a:xfrm>
            <a:off x="1447800" y="4051343"/>
            <a:ext cx="8258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Translate ciphertext.txt, and replace all </a:t>
            </a:r>
            <a:r>
              <a:rPr lang="en-US" sz="2000" b="1" dirty="0"/>
              <a:t>y</a:t>
            </a:r>
            <a:r>
              <a:rPr lang="en-US" sz="2000" dirty="0"/>
              <a:t> with </a:t>
            </a:r>
            <a:r>
              <a:rPr lang="en-US" sz="2000" b="1" dirty="0"/>
              <a:t>t, </a:t>
            </a:r>
            <a:r>
              <a:rPr lang="en-US" sz="2000" dirty="0"/>
              <a:t>and replace all </a:t>
            </a:r>
            <a:r>
              <a:rPr lang="en-US" sz="2000" b="1" dirty="0"/>
              <a:t>d </a:t>
            </a:r>
            <a:r>
              <a:rPr lang="en-US" sz="2000" dirty="0"/>
              <a:t>with </a:t>
            </a:r>
            <a:r>
              <a:rPr lang="en-US" sz="2000" b="1" dirty="0"/>
              <a:t>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2531405-D226-C307-0FF0-5E731A73BED4}"/>
                  </a:ext>
                </a:extLst>
              </p14:cNvPr>
              <p14:cNvContentPartPr/>
              <p14:nvPr/>
            </p14:nvContentPartPr>
            <p14:xfrm>
              <a:off x="33061" y="2365114"/>
              <a:ext cx="19260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2531405-D226-C307-0FF0-5E731A73BE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41" y="2360794"/>
                <a:ext cx="2012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D3A6DEF-2DC5-8F9C-1B75-CBC658856F8D}"/>
                  </a:ext>
                </a:extLst>
              </p14:cNvPr>
              <p14:cNvContentPartPr/>
              <p14:nvPr/>
            </p14:nvContentPartPr>
            <p14:xfrm>
              <a:off x="7861" y="4747954"/>
              <a:ext cx="17568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D3A6DEF-2DC5-8F9C-1B75-CBC658856F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41" y="4743634"/>
                <a:ext cx="18432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D27B068-56A8-1CF1-97B6-336E9D13636D}"/>
              </a:ext>
            </a:extLst>
          </p:cNvPr>
          <p:cNvSpPr txBox="1"/>
          <p:nvPr/>
        </p:nvSpPr>
        <p:spPr>
          <a:xfrm>
            <a:off x="1746466" y="5859725"/>
            <a:ext cx="904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adding more characters to your decryption scheme until you get the full answer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16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B4D79-FEFE-A3DB-CCA6-452BA2CE97DC}"/>
              </a:ext>
            </a:extLst>
          </p:cNvPr>
          <p:cNvSpPr txBox="1"/>
          <p:nvPr/>
        </p:nvSpPr>
        <p:spPr>
          <a:xfrm>
            <a:off x="304800" y="228600"/>
            <a:ext cx="377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Review the XOR operator: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6291E-5412-716B-46B6-D61A2D3E511B}"/>
              </a:ext>
            </a:extLst>
          </p:cNvPr>
          <p:cNvSpPr txBox="1"/>
          <p:nvPr/>
        </p:nvSpPr>
        <p:spPr>
          <a:xfrm>
            <a:off x="990600" y="1219200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on a computer is </a:t>
            </a:r>
            <a:r>
              <a:rPr lang="en-US" b="1" dirty="0"/>
              <a:t>zeros</a:t>
            </a:r>
            <a:r>
              <a:rPr lang="en-US" dirty="0"/>
              <a:t> and </a:t>
            </a:r>
            <a:r>
              <a:rPr lang="en-US" b="1" dirty="0"/>
              <a:t>ones</a:t>
            </a:r>
          </a:p>
        </p:txBody>
      </p:sp>
      <p:pic>
        <p:nvPicPr>
          <p:cNvPr id="15362" name="Picture 2" descr="8 Surprising Facts About Capybaras">
            <a:extLst>
              <a:ext uri="{FF2B5EF4-FFF2-40B4-BE49-F238E27FC236}">
                <a16:creationId xmlns:a16="http://schemas.microsoft.com/office/drawing/2014/main" id="{E775A2B8-0065-4793-18BF-330DCC36D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1719262" cy="11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C3B5ABA-AAFB-0721-5A51-E148B2CE7856}"/>
              </a:ext>
            </a:extLst>
          </p:cNvPr>
          <p:cNvSpPr/>
          <p:nvPr/>
        </p:nvSpPr>
        <p:spPr>
          <a:xfrm>
            <a:off x="2971800" y="2209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B0EC0-5E56-B312-1BD0-07A2D1152164}"/>
              </a:ext>
            </a:extLst>
          </p:cNvPr>
          <p:cNvSpPr txBox="1"/>
          <p:nvPr/>
        </p:nvSpPr>
        <p:spPr>
          <a:xfrm>
            <a:off x="3372021" y="1685463"/>
            <a:ext cx="24383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01010101010100101111010101001000010111001000101010101100101010101011111010010010101010100101010101100101010110101001010101010101010101001010101010101010100101010101010101011010010101010100101…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633AC-E9C6-A275-F825-8923C7786C22}"/>
              </a:ext>
            </a:extLst>
          </p:cNvPr>
          <p:cNvSpPr txBox="1"/>
          <p:nvPr/>
        </p:nvSpPr>
        <p:spPr>
          <a:xfrm>
            <a:off x="6553200" y="195476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Hello world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A2B7C-EE16-723A-1BD9-1CFA07ABAE7A}"/>
              </a:ext>
            </a:extLst>
          </p:cNvPr>
          <p:cNvSpPr txBox="1"/>
          <p:nvPr/>
        </p:nvSpPr>
        <p:spPr>
          <a:xfrm>
            <a:off x="8534400" y="1854739"/>
            <a:ext cx="26000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01101000 01100101 01101100 01101100 01101111 00100000 01110111 01101111 01110010 01101100 01100100 00001010</a:t>
            </a:r>
          </a:p>
          <a:p>
            <a:endParaRPr lang="en-US" sz="11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27DBCEF-DCA1-8091-9381-838BB078828B}"/>
              </a:ext>
            </a:extLst>
          </p:cNvPr>
          <p:cNvSpPr/>
          <p:nvPr/>
        </p:nvSpPr>
        <p:spPr>
          <a:xfrm>
            <a:off x="7969855" y="1992406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 descr="XOR Gate - Logic Gates Tutorial">
            <a:extLst>
              <a:ext uri="{FF2B5EF4-FFF2-40B4-BE49-F238E27FC236}">
                <a16:creationId xmlns:a16="http://schemas.microsoft.com/office/drawing/2014/main" id="{48A318E3-AA3B-1ADD-0D6C-92A5632B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48729"/>
            <a:ext cx="2485095" cy="297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576F2-7876-DE43-2460-1BA3DB4607E4}"/>
              </a:ext>
            </a:extLst>
          </p:cNvPr>
          <p:cNvSpPr txBox="1"/>
          <p:nvPr/>
        </p:nvSpPr>
        <p:spPr>
          <a:xfrm>
            <a:off x="3504270" y="4668249"/>
            <a:ext cx="123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 0 = 1</a:t>
            </a:r>
          </a:p>
          <a:p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0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 0 = 0</a:t>
            </a:r>
          </a:p>
          <a:p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1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 1 = 0</a:t>
            </a:r>
          </a:p>
          <a:p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0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 1 = 1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2B187-DC3F-999A-DC9B-19436C4D01CA}"/>
              </a:ext>
            </a:extLst>
          </p:cNvPr>
          <p:cNvSpPr txBox="1"/>
          <p:nvPr/>
        </p:nvSpPr>
        <p:spPr>
          <a:xfrm>
            <a:off x="6705600" y="2991114"/>
            <a:ext cx="4269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0001 1010 0011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1DBA9-32DA-071B-6716-7D0EEB1CC11F}"/>
              </a:ext>
            </a:extLst>
          </p:cNvPr>
          <p:cNvSpPr txBox="1"/>
          <p:nvPr/>
        </p:nvSpPr>
        <p:spPr>
          <a:xfrm>
            <a:off x="6705600" y="3479104"/>
            <a:ext cx="4269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1100 1100 0101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963F3-7799-3F9B-EEA4-126D8BD349CA}"/>
              </a:ext>
            </a:extLst>
          </p:cNvPr>
          <p:cNvSpPr txBox="1"/>
          <p:nvPr/>
        </p:nvSpPr>
        <p:spPr>
          <a:xfrm>
            <a:off x="6331456" y="3377269"/>
            <a:ext cx="6119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B997DE-E24E-B2A2-37CB-217F595D83CE}"/>
                  </a:ext>
                </a:extLst>
              </p14:cNvPr>
              <p14:cNvContentPartPr/>
              <p14:nvPr/>
            </p14:nvContentPartPr>
            <p14:xfrm>
              <a:off x="6368926" y="4131088"/>
              <a:ext cx="4473000" cy="139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B997DE-E24E-B2A2-37CB-217F595D83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1286" y="4113448"/>
                <a:ext cx="4508640" cy="1753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ED659D-716B-CD04-013B-EA40B3449BAD}"/>
              </a:ext>
            </a:extLst>
          </p:cNvPr>
          <p:cNvSpPr txBox="1"/>
          <p:nvPr/>
        </p:nvSpPr>
        <p:spPr>
          <a:xfrm>
            <a:off x="6664930" y="4174889"/>
            <a:ext cx="4269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1101 0110 0110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D0E50A-9312-80D6-54E2-3E60556534AF}"/>
              </a:ext>
            </a:extLst>
          </p:cNvPr>
          <p:cNvSpPr txBox="1"/>
          <p:nvPr/>
        </p:nvSpPr>
        <p:spPr>
          <a:xfrm>
            <a:off x="5100084" y="312257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6999F6-0D90-4B26-8194-92A2294F990F}"/>
              </a:ext>
            </a:extLst>
          </p:cNvPr>
          <p:cNvSpPr txBox="1"/>
          <p:nvPr/>
        </p:nvSpPr>
        <p:spPr>
          <a:xfrm>
            <a:off x="5487254" y="36791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31CA8D-21CF-5EEF-9998-B226AE372DB7}"/>
              </a:ext>
            </a:extLst>
          </p:cNvPr>
          <p:cNvSpPr txBox="1"/>
          <p:nvPr/>
        </p:nvSpPr>
        <p:spPr>
          <a:xfrm>
            <a:off x="4965787" y="438438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670B8D5-2E48-E5F8-DC6E-FB19A2400CE1}"/>
              </a:ext>
            </a:extLst>
          </p:cNvPr>
          <p:cNvSpPr txBox="1"/>
          <p:nvPr/>
        </p:nvSpPr>
        <p:spPr>
          <a:xfrm>
            <a:off x="7086600" y="5234915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How to get original message?</a:t>
            </a:r>
          </a:p>
        </p:txBody>
      </p:sp>
    </p:spTree>
    <p:extLst>
      <p:ext uri="{BB962C8B-B14F-4D97-AF65-F5344CB8AC3E}">
        <p14:creationId xmlns:p14="http://schemas.microsoft.com/office/powerpoint/2010/main" val="2124943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B4D79-FEFE-A3DB-CCA6-452BA2CE97DC}"/>
              </a:ext>
            </a:extLst>
          </p:cNvPr>
          <p:cNvSpPr txBox="1"/>
          <p:nvPr/>
        </p:nvSpPr>
        <p:spPr>
          <a:xfrm>
            <a:off x="304800" y="228600"/>
            <a:ext cx="377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Review the XOR operator: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6291E-5412-716B-46B6-D61A2D3E511B}"/>
              </a:ext>
            </a:extLst>
          </p:cNvPr>
          <p:cNvSpPr txBox="1"/>
          <p:nvPr/>
        </p:nvSpPr>
        <p:spPr>
          <a:xfrm>
            <a:off x="990600" y="1219200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on a computer is </a:t>
            </a:r>
            <a:r>
              <a:rPr lang="en-US" b="1" dirty="0"/>
              <a:t>zeros</a:t>
            </a:r>
            <a:r>
              <a:rPr lang="en-US" dirty="0"/>
              <a:t> and </a:t>
            </a:r>
            <a:r>
              <a:rPr lang="en-US" b="1" dirty="0"/>
              <a:t>ones</a:t>
            </a:r>
          </a:p>
        </p:txBody>
      </p:sp>
      <p:pic>
        <p:nvPicPr>
          <p:cNvPr id="15362" name="Picture 2" descr="8 Surprising Facts About Capybaras">
            <a:extLst>
              <a:ext uri="{FF2B5EF4-FFF2-40B4-BE49-F238E27FC236}">
                <a16:creationId xmlns:a16="http://schemas.microsoft.com/office/drawing/2014/main" id="{E775A2B8-0065-4793-18BF-330DCC36D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52600"/>
            <a:ext cx="1719262" cy="114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C3B5ABA-AAFB-0721-5A51-E148B2CE7856}"/>
              </a:ext>
            </a:extLst>
          </p:cNvPr>
          <p:cNvSpPr/>
          <p:nvPr/>
        </p:nvSpPr>
        <p:spPr>
          <a:xfrm>
            <a:off x="2971800" y="2209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B0EC0-5E56-B312-1BD0-07A2D1152164}"/>
              </a:ext>
            </a:extLst>
          </p:cNvPr>
          <p:cNvSpPr txBox="1"/>
          <p:nvPr/>
        </p:nvSpPr>
        <p:spPr>
          <a:xfrm>
            <a:off x="3372021" y="1685463"/>
            <a:ext cx="24383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01010101010100101111010101001000010111001000101010101100101010101011111010010010101010100101010101100101010110101001010101010101010101001010101010101010100101010101010101011010010101010100101…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633AC-E9C6-A275-F825-8923C7786C22}"/>
              </a:ext>
            </a:extLst>
          </p:cNvPr>
          <p:cNvSpPr txBox="1"/>
          <p:nvPr/>
        </p:nvSpPr>
        <p:spPr>
          <a:xfrm>
            <a:off x="6553200" y="195476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Hello world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A2B7C-EE16-723A-1BD9-1CFA07ABAE7A}"/>
              </a:ext>
            </a:extLst>
          </p:cNvPr>
          <p:cNvSpPr txBox="1"/>
          <p:nvPr/>
        </p:nvSpPr>
        <p:spPr>
          <a:xfrm>
            <a:off x="8534400" y="1854739"/>
            <a:ext cx="26000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01101000 01100101 01101100 01101100 01101111 00100000 01110111 01101111 01110010 01101100 01100100 00001010</a:t>
            </a:r>
          </a:p>
          <a:p>
            <a:endParaRPr lang="en-US" sz="11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27DBCEF-DCA1-8091-9381-838BB078828B}"/>
              </a:ext>
            </a:extLst>
          </p:cNvPr>
          <p:cNvSpPr/>
          <p:nvPr/>
        </p:nvSpPr>
        <p:spPr>
          <a:xfrm>
            <a:off x="7969855" y="1992406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 descr="XOR Gate - Logic Gates Tutorial">
            <a:extLst>
              <a:ext uri="{FF2B5EF4-FFF2-40B4-BE49-F238E27FC236}">
                <a16:creationId xmlns:a16="http://schemas.microsoft.com/office/drawing/2014/main" id="{48A318E3-AA3B-1ADD-0D6C-92A5632B2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48729"/>
            <a:ext cx="2485095" cy="297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576F2-7876-DE43-2460-1BA3DB4607E4}"/>
              </a:ext>
            </a:extLst>
          </p:cNvPr>
          <p:cNvSpPr txBox="1"/>
          <p:nvPr/>
        </p:nvSpPr>
        <p:spPr>
          <a:xfrm>
            <a:off x="3504270" y="4668249"/>
            <a:ext cx="123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 0 = 1</a:t>
            </a:r>
          </a:p>
          <a:p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0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 0 = 0</a:t>
            </a:r>
          </a:p>
          <a:p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1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 1 = 0</a:t>
            </a:r>
          </a:p>
          <a:p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0 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 1 </a:t>
            </a:r>
            <a:r>
              <a:rPr lang="en-US" b="1">
                <a:solidFill>
                  <a:srgbClr val="202124"/>
                </a:solidFill>
                <a:latin typeface="Roboto" panose="02000000000000000000" pitchFamily="2" charset="0"/>
              </a:rPr>
              <a:t>= 1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2B187-DC3F-999A-DC9B-19436C4D01CA}"/>
              </a:ext>
            </a:extLst>
          </p:cNvPr>
          <p:cNvSpPr txBox="1"/>
          <p:nvPr/>
        </p:nvSpPr>
        <p:spPr>
          <a:xfrm>
            <a:off x="6705600" y="2991114"/>
            <a:ext cx="4269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0001 1010 0011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1DBA9-32DA-071B-6716-7D0EEB1CC11F}"/>
              </a:ext>
            </a:extLst>
          </p:cNvPr>
          <p:cNvSpPr txBox="1"/>
          <p:nvPr/>
        </p:nvSpPr>
        <p:spPr>
          <a:xfrm>
            <a:off x="6705600" y="3479104"/>
            <a:ext cx="4269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1100 1100 0101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963F3-7799-3F9B-EEA4-126D8BD349CA}"/>
              </a:ext>
            </a:extLst>
          </p:cNvPr>
          <p:cNvSpPr txBox="1"/>
          <p:nvPr/>
        </p:nvSpPr>
        <p:spPr>
          <a:xfrm>
            <a:off x="6368926" y="3378896"/>
            <a:ext cx="6119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B997DE-E24E-B2A2-37CB-217F595D83CE}"/>
                  </a:ext>
                </a:extLst>
              </p14:cNvPr>
              <p14:cNvContentPartPr/>
              <p14:nvPr/>
            </p14:nvContentPartPr>
            <p14:xfrm>
              <a:off x="6368926" y="4131088"/>
              <a:ext cx="4473000" cy="139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B997DE-E24E-B2A2-37CB-217F595D83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0926" y="4113041"/>
                <a:ext cx="4508640" cy="175412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ED659D-716B-CD04-013B-EA40B3449BAD}"/>
              </a:ext>
            </a:extLst>
          </p:cNvPr>
          <p:cNvSpPr txBox="1"/>
          <p:nvPr/>
        </p:nvSpPr>
        <p:spPr>
          <a:xfrm>
            <a:off x="6664930" y="4174889"/>
            <a:ext cx="4269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1101 0110 0110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D0E50A-9312-80D6-54E2-3E60556534AF}"/>
              </a:ext>
            </a:extLst>
          </p:cNvPr>
          <p:cNvSpPr txBox="1"/>
          <p:nvPr/>
        </p:nvSpPr>
        <p:spPr>
          <a:xfrm>
            <a:off x="5100084" y="312257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6999F6-0D90-4B26-8194-92A2294F990F}"/>
              </a:ext>
            </a:extLst>
          </p:cNvPr>
          <p:cNvSpPr txBox="1"/>
          <p:nvPr/>
        </p:nvSpPr>
        <p:spPr>
          <a:xfrm>
            <a:off x="5487254" y="36791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31CA8D-21CF-5EEF-9998-B226AE372DB7}"/>
              </a:ext>
            </a:extLst>
          </p:cNvPr>
          <p:cNvSpPr txBox="1"/>
          <p:nvPr/>
        </p:nvSpPr>
        <p:spPr>
          <a:xfrm>
            <a:off x="4965787" y="438438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Ciphertext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37B9C-5EA3-BBDE-365B-007E0F0610ED}"/>
              </a:ext>
            </a:extLst>
          </p:cNvPr>
          <p:cNvSpPr txBox="1"/>
          <p:nvPr/>
        </p:nvSpPr>
        <p:spPr>
          <a:xfrm>
            <a:off x="6685265" y="4747261"/>
            <a:ext cx="4269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1100 1100 0101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8BD98-E247-0757-2569-D6911869E6CD}"/>
              </a:ext>
            </a:extLst>
          </p:cNvPr>
          <p:cNvSpPr txBox="1"/>
          <p:nvPr/>
        </p:nvSpPr>
        <p:spPr>
          <a:xfrm>
            <a:off x="6285024" y="4550928"/>
            <a:ext cx="6119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79A998-81A8-66DB-7F15-8A7C7525E7A2}"/>
                  </a:ext>
                </a:extLst>
              </p14:cNvPr>
              <p14:cNvContentPartPr/>
              <p14:nvPr/>
            </p14:nvContentPartPr>
            <p14:xfrm>
              <a:off x="6457350" y="5456790"/>
              <a:ext cx="4649760" cy="97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79A998-81A8-66DB-7F15-8A7C7525E7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48350" y="5447790"/>
                <a:ext cx="4667400" cy="1152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A850CC4-36E7-3E24-7699-B37BD1834B63}"/>
              </a:ext>
            </a:extLst>
          </p:cNvPr>
          <p:cNvSpPr txBox="1"/>
          <p:nvPr/>
        </p:nvSpPr>
        <p:spPr>
          <a:xfrm>
            <a:off x="6636355" y="5470316"/>
            <a:ext cx="42691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0001 1010 0011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F02FC-BCF9-D567-048A-6F1137FAED55}"/>
              </a:ext>
            </a:extLst>
          </p:cNvPr>
          <p:cNvSpPr txBox="1"/>
          <p:nvPr/>
        </p:nvSpPr>
        <p:spPr>
          <a:xfrm>
            <a:off x="5100084" y="5675381"/>
            <a:ext cx="164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XOR with the key again!</a:t>
            </a:r>
          </a:p>
        </p:txBody>
      </p:sp>
    </p:spTree>
    <p:extLst>
      <p:ext uri="{BB962C8B-B14F-4D97-AF65-F5344CB8AC3E}">
        <p14:creationId xmlns:p14="http://schemas.microsoft.com/office/powerpoint/2010/main" val="2741444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B4D79-FEFE-A3DB-CCA6-452BA2CE97DC}"/>
              </a:ext>
            </a:extLst>
          </p:cNvPr>
          <p:cNvSpPr txBox="1"/>
          <p:nvPr/>
        </p:nvSpPr>
        <p:spPr>
          <a:xfrm>
            <a:off x="304800" y="228600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Block Cipher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0D517-A080-5041-3881-6D20A6F2A6DD}"/>
              </a:ext>
            </a:extLst>
          </p:cNvPr>
          <p:cNvSpPr txBox="1"/>
          <p:nvPr/>
        </p:nvSpPr>
        <p:spPr>
          <a:xfrm>
            <a:off x="338680" y="1492200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Hello there world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9D4238-3B2C-8818-C33C-25B45C828EF7}"/>
              </a:ext>
            </a:extLst>
          </p:cNvPr>
          <p:cNvSpPr txBox="1"/>
          <p:nvPr/>
        </p:nvSpPr>
        <p:spPr>
          <a:xfrm>
            <a:off x="338680" y="2118784"/>
            <a:ext cx="42481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01101000 01100101 01101100 01101100 01101111 00100000 01110100 01101000 01100101 01110010 01100101 00100000 01110111 01101111 01110010 01101100 01100100 00001010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0B6565-9D6C-726F-6F4D-825FAD5719AA}"/>
              </a:ext>
            </a:extLst>
          </p:cNvPr>
          <p:cNvSpPr/>
          <p:nvPr/>
        </p:nvSpPr>
        <p:spPr>
          <a:xfrm>
            <a:off x="357730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E9D2DE-CBC2-A7B3-6EF3-2303058D5486}"/>
              </a:ext>
            </a:extLst>
          </p:cNvPr>
          <p:cNvSpPr/>
          <p:nvPr/>
        </p:nvSpPr>
        <p:spPr>
          <a:xfrm>
            <a:off x="1453105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D6430A-20DB-D794-E781-F33AD2F2C97E}"/>
              </a:ext>
            </a:extLst>
          </p:cNvPr>
          <p:cNvSpPr/>
          <p:nvPr/>
        </p:nvSpPr>
        <p:spPr>
          <a:xfrm>
            <a:off x="2548480" y="2136139"/>
            <a:ext cx="1095375" cy="17162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66C85E-0904-4DE2-84E7-668B2ED5C2F6}"/>
              </a:ext>
            </a:extLst>
          </p:cNvPr>
          <p:cNvSpPr txBox="1"/>
          <p:nvPr/>
        </p:nvSpPr>
        <p:spPr>
          <a:xfrm>
            <a:off x="434775" y="390200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DE7780-4282-3D1A-58AF-497CCB72C93E}"/>
              </a:ext>
            </a:extLst>
          </p:cNvPr>
          <p:cNvSpPr txBox="1"/>
          <p:nvPr/>
        </p:nvSpPr>
        <p:spPr>
          <a:xfrm>
            <a:off x="1571859" y="3902519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Block 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E7709C-3A6B-7C0A-92A2-D2FBA0BC0FB7}"/>
              </a:ext>
            </a:extLst>
          </p:cNvPr>
          <p:cNvSpPr txBox="1"/>
          <p:nvPr/>
        </p:nvSpPr>
        <p:spPr>
          <a:xfrm>
            <a:off x="2697093" y="3889246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Block 3</a:t>
            </a:r>
          </a:p>
        </p:txBody>
      </p:sp>
      <p:pic>
        <p:nvPicPr>
          <p:cNvPr id="42" name="Graphic 41" descr="Key outline">
            <a:extLst>
              <a:ext uri="{FF2B5EF4-FFF2-40B4-BE49-F238E27FC236}">
                <a16:creationId xmlns:a16="http://schemas.microsoft.com/office/drawing/2014/main" id="{B1FBC7CD-37FC-6D53-5527-BA0540BC6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805" y="4502860"/>
            <a:ext cx="891221" cy="891221"/>
          </a:xfrm>
          <a:prstGeom prst="rect">
            <a:avLst/>
          </a:prstGeom>
        </p:spPr>
      </p:pic>
      <p:pic>
        <p:nvPicPr>
          <p:cNvPr id="43" name="Graphic 42" descr="Key outline">
            <a:extLst>
              <a:ext uri="{FF2B5EF4-FFF2-40B4-BE49-F238E27FC236}">
                <a16:creationId xmlns:a16="http://schemas.microsoft.com/office/drawing/2014/main" id="{891E7558-92D4-6CBD-4B16-5083A4EC5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9331" y="4531230"/>
            <a:ext cx="940099" cy="940099"/>
          </a:xfrm>
          <a:prstGeom prst="rect">
            <a:avLst/>
          </a:prstGeom>
        </p:spPr>
      </p:pic>
      <p:pic>
        <p:nvPicPr>
          <p:cNvPr id="44" name="Graphic 43" descr="Key outline">
            <a:extLst>
              <a:ext uri="{FF2B5EF4-FFF2-40B4-BE49-F238E27FC236}">
                <a16:creationId xmlns:a16="http://schemas.microsoft.com/office/drawing/2014/main" id="{42F3B319-84C6-E299-54C3-EBEEC2D8A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1417" y="4580371"/>
            <a:ext cx="940099" cy="9400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CCDCE5-3553-4220-45E0-E74251667E73}"/>
              </a:ext>
            </a:extLst>
          </p:cNvPr>
          <p:cNvSpPr txBox="1"/>
          <p:nvPr/>
        </p:nvSpPr>
        <p:spPr>
          <a:xfrm>
            <a:off x="697324" y="4283390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endParaRPr lang="en-US" sz="1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65BA18-37F9-F7CC-3BD3-BB2EC43E534D}"/>
              </a:ext>
            </a:extLst>
          </p:cNvPr>
          <p:cNvSpPr txBox="1"/>
          <p:nvPr/>
        </p:nvSpPr>
        <p:spPr>
          <a:xfrm>
            <a:off x="1778413" y="4283390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endParaRPr lang="en-US" sz="1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7806-DD47-CD2B-D22B-BB003FEDE08E}"/>
              </a:ext>
            </a:extLst>
          </p:cNvPr>
          <p:cNvSpPr txBox="1"/>
          <p:nvPr/>
        </p:nvSpPr>
        <p:spPr>
          <a:xfrm>
            <a:off x="2886011" y="4330752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⊕</a:t>
            </a:r>
            <a:endParaRPr lang="en-US" sz="1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A88D2-AF35-6216-D7E4-5572AF3B6B36}"/>
              </a:ext>
            </a:extLst>
          </p:cNvPr>
          <p:cNvSpPr/>
          <p:nvPr/>
        </p:nvSpPr>
        <p:spPr>
          <a:xfrm>
            <a:off x="434775" y="5416449"/>
            <a:ext cx="101833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1C92B0-5098-2CEB-D01D-9F8E2181F513}"/>
              </a:ext>
            </a:extLst>
          </p:cNvPr>
          <p:cNvSpPr/>
          <p:nvPr/>
        </p:nvSpPr>
        <p:spPr>
          <a:xfrm>
            <a:off x="1459330" y="5411953"/>
            <a:ext cx="116535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11194E-D98C-259C-857A-5E28A7D2BE7A}"/>
              </a:ext>
            </a:extLst>
          </p:cNvPr>
          <p:cNvSpPr/>
          <p:nvPr/>
        </p:nvSpPr>
        <p:spPr>
          <a:xfrm>
            <a:off x="2624680" y="5411953"/>
            <a:ext cx="1165350" cy="891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268D36-51DB-BA30-04E4-D41FC7EE0E3E}"/>
              </a:ext>
            </a:extLst>
          </p:cNvPr>
          <p:cNvSpPr txBox="1"/>
          <p:nvPr/>
        </p:nvSpPr>
        <p:spPr>
          <a:xfrm>
            <a:off x="1414158" y="569823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Ciphertext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8222E8-2706-4E98-F425-3C2EE97F60D7}"/>
              </a:ext>
            </a:extLst>
          </p:cNvPr>
          <p:cNvSpPr txBox="1"/>
          <p:nvPr/>
        </p:nvSpPr>
        <p:spPr>
          <a:xfrm>
            <a:off x="304801" y="785072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in messages into fixed sized blocks, encrypt each block separately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588A4-22C2-7FCB-1AB5-8E09958337AA}"/>
              </a:ext>
            </a:extLst>
          </p:cNvPr>
          <p:cNvSpPr txBox="1"/>
          <p:nvPr/>
        </p:nvSpPr>
        <p:spPr>
          <a:xfrm>
            <a:off x="5867400" y="4411251"/>
            <a:ext cx="5373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Decryption</a:t>
            </a:r>
            <a:r>
              <a:rPr lang="en-US" dirty="0"/>
              <a:t> is performed by applying the reverse transformation to ciphertext blocks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95E79-9A8B-F102-5100-8E4A6FE02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556" y="154782"/>
            <a:ext cx="4499212" cy="4046941"/>
          </a:xfrm>
          <a:prstGeom prst="rect">
            <a:avLst/>
          </a:prstGeom>
        </p:spPr>
      </p:pic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CE642E77-8B14-3573-5367-520737C554EA}"/>
              </a:ext>
            </a:extLst>
          </p:cNvPr>
          <p:cNvSpPr/>
          <p:nvPr/>
        </p:nvSpPr>
        <p:spPr>
          <a:xfrm>
            <a:off x="4611322" y="5020412"/>
            <a:ext cx="2677917" cy="1369637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Important Properties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AF86F-181C-ADBC-7B66-172F9876A408}"/>
              </a:ext>
            </a:extLst>
          </p:cNvPr>
          <p:cNvSpPr txBox="1"/>
          <p:nvPr/>
        </p:nvSpPr>
        <p:spPr>
          <a:xfrm>
            <a:off x="7170894" y="5157470"/>
            <a:ext cx="4929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small differences in plaintext result in different ciphertexts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in plaintext that are the same will also have matching ciphertexts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528AA67-8A59-EF35-5E97-D60B3F7F21B9}"/>
              </a:ext>
            </a:extLst>
          </p:cNvPr>
          <p:cNvSpPr/>
          <p:nvPr/>
        </p:nvSpPr>
        <p:spPr>
          <a:xfrm rot="10281630">
            <a:off x="3780775" y="3850975"/>
            <a:ext cx="679416" cy="13037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69409-E4D8-5114-C206-EFDA229DC12E}"/>
              </a:ext>
            </a:extLst>
          </p:cNvPr>
          <p:cNvSpPr txBox="1"/>
          <p:nvPr/>
        </p:nvSpPr>
        <p:spPr>
          <a:xfrm>
            <a:off x="4287137" y="3515384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specifics of this operation vary depending on your mode of encryption</a:t>
            </a:r>
          </a:p>
        </p:txBody>
      </p:sp>
    </p:spTree>
    <p:extLst>
      <p:ext uri="{BB962C8B-B14F-4D97-AF65-F5344CB8AC3E}">
        <p14:creationId xmlns:p14="http://schemas.microsoft.com/office/powerpoint/2010/main" val="2847234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381000" y="135768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Modes of Encryption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1C807B-440E-201C-CC5C-B5E265C8AF40}"/>
              </a:ext>
            </a:extLst>
          </p:cNvPr>
          <p:cNvSpPr txBox="1"/>
          <p:nvPr/>
        </p:nvSpPr>
        <p:spPr>
          <a:xfrm>
            <a:off x="914400" y="1676400"/>
            <a:ext cx="57823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Electronic Codebook (ECB)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Cipher Block Chaining (CBC)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Propagating CBC (PCBC)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Cipher Feedback (CFB)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Output Feedback (OFB)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Counter (CTR)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E6A2-C2E2-03B3-D0C5-8C317632C9EC}"/>
              </a:ext>
            </a:extLst>
          </p:cNvPr>
          <p:cNvSpPr txBox="1"/>
          <p:nvPr/>
        </p:nvSpPr>
        <p:spPr>
          <a:xfrm>
            <a:off x="2514600" y="5136242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All block ciphers!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125CF-A84D-8442-5A0B-F0BD895C1C50}"/>
              </a:ext>
            </a:extLst>
          </p:cNvPr>
          <p:cNvSpPr txBox="1"/>
          <p:nvPr/>
        </p:nvSpPr>
        <p:spPr>
          <a:xfrm>
            <a:off x="6913205" y="4905409"/>
            <a:ext cx="5029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But</a:t>
            </a:r>
            <a:r>
              <a:rPr lang="en-US" dirty="0">
                <a:solidFill>
                  <a:srgbClr val="FF0000"/>
                </a:solidFill>
              </a:rPr>
              <a:t> if we aren’t careful about how we conduct encryption operations, we may accidentally reveal information about the plaintext</a:t>
            </a:r>
          </a:p>
        </p:txBody>
      </p:sp>
    </p:spTree>
    <p:extLst>
      <p:ext uri="{BB962C8B-B14F-4D97-AF65-F5344CB8AC3E}">
        <p14:creationId xmlns:p14="http://schemas.microsoft.com/office/powerpoint/2010/main" val="1278418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17410" name="Picture 2" descr="Block cipher mode of operation - Wikipedia">
            <a:extLst>
              <a:ext uri="{FF2B5EF4-FFF2-40B4-BE49-F238E27FC236}">
                <a16:creationId xmlns:a16="http://schemas.microsoft.com/office/drawing/2014/main" id="{5D048B04-F8CF-68E8-3DF7-9765DA72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9372600" cy="377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381000" y="135768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Electronic Codebook </a:t>
            </a:r>
            <a:r>
              <a:rPr lang="en-US" sz="4400" b="1" dirty="0"/>
              <a:t>ECB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28793-3B90-C54D-D421-422D0FD15205}"/>
              </a:ext>
            </a:extLst>
          </p:cNvPr>
          <p:cNvSpPr txBox="1"/>
          <p:nvPr/>
        </p:nvSpPr>
        <p:spPr>
          <a:xfrm>
            <a:off x="762000" y="5307183"/>
            <a:ext cx="10158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Notice</a:t>
            </a:r>
            <a:r>
              <a:rPr lang="en-US" sz="2400" dirty="0">
                <a:solidFill>
                  <a:srgbClr val="FF0000"/>
                </a:solidFill>
              </a:rPr>
              <a:t>: For the same key, a plaintext always maps to the same ciphertext</a:t>
            </a:r>
          </a:p>
        </p:txBody>
      </p:sp>
    </p:spTree>
    <p:extLst>
      <p:ext uri="{BB962C8B-B14F-4D97-AF65-F5344CB8AC3E}">
        <p14:creationId xmlns:p14="http://schemas.microsoft.com/office/powerpoint/2010/main" val="3336568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FB91C-46AE-231A-F7FB-59409F8C8229}"/>
              </a:ext>
            </a:extLst>
          </p:cNvPr>
          <p:cNvSpPr txBox="1"/>
          <p:nvPr/>
        </p:nvSpPr>
        <p:spPr>
          <a:xfrm>
            <a:off x="473307" y="1523772"/>
            <a:ext cx="11245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-aes-128-ecb -e -in plain.txt -out cipher.txt 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Encrypt a .txt file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70CB65-C4DD-85F6-8A14-C2B75AB7CA0D}"/>
              </a:ext>
            </a:extLst>
          </p:cNvPr>
          <p:cNvSpPr/>
          <p:nvPr/>
        </p:nvSpPr>
        <p:spPr>
          <a:xfrm>
            <a:off x="3810000" y="119891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773F95-930F-1421-B717-AECFD869A6E1}"/>
              </a:ext>
            </a:extLst>
          </p:cNvPr>
          <p:cNvSpPr/>
          <p:nvPr/>
        </p:nvSpPr>
        <p:spPr>
          <a:xfrm>
            <a:off x="5214085" y="1252736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2AD749-F424-4148-74C5-D85D0FC477A2}"/>
              </a:ext>
            </a:extLst>
          </p:cNvPr>
          <p:cNvSpPr/>
          <p:nvPr/>
        </p:nvSpPr>
        <p:spPr>
          <a:xfrm>
            <a:off x="6313370" y="119891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A4C9F8-4FBD-68B1-498C-53B9E4014C03}"/>
              </a:ext>
            </a:extLst>
          </p:cNvPr>
          <p:cNvSpPr/>
          <p:nvPr/>
        </p:nvSpPr>
        <p:spPr>
          <a:xfrm>
            <a:off x="9067800" y="1174083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8EA010-6EAC-CA07-13E3-A21F1D890EC9}"/>
              </a:ext>
            </a:extLst>
          </p:cNvPr>
          <p:cNvSpPr/>
          <p:nvPr/>
        </p:nvSpPr>
        <p:spPr>
          <a:xfrm>
            <a:off x="4343400" y="224725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608CDC-C6FC-4A65-958B-66723F056178}"/>
              </a:ext>
            </a:extLst>
          </p:cNvPr>
          <p:cNvSpPr/>
          <p:nvPr/>
        </p:nvSpPr>
        <p:spPr>
          <a:xfrm>
            <a:off x="1049379" y="339419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2E9FADD-4A9C-E5C0-AB06-40824FB05BF6}"/>
              </a:ext>
            </a:extLst>
          </p:cNvPr>
          <p:cNvSpPr/>
          <p:nvPr/>
        </p:nvSpPr>
        <p:spPr>
          <a:xfrm>
            <a:off x="1049379" y="4046160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F1147B-E8DC-D4B0-0D54-22871F05C770}"/>
              </a:ext>
            </a:extLst>
          </p:cNvPr>
          <p:cNvSpPr/>
          <p:nvPr/>
        </p:nvSpPr>
        <p:spPr>
          <a:xfrm>
            <a:off x="1049379" y="4701299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C5680CF-9A67-DB40-9D7C-DBF29C309604}"/>
              </a:ext>
            </a:extLst>
          </p:cNvPr>
          <p:cNvSpPr/>
          <p:nvPr/>
        </p:nvSpPr>
        <p:spPr>
          <a:xfrm>
            <a:off x="1049379" y="5354813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ABA9FD-1E87-C292-15FE-BF7F512CD195}"/>
              </a:ext>
            </a:extLst>
          </p:cNvPr>
          <p:cNvSpPr/>
          <p:nvPr/>
        </p:nvSpPr>
        <p:spPr>
          <a:xfrm>
            <a:off x="1049379" y="6011543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273BB0-64E0-EFFC-C303-B0A1F79B9214}"/>
              </a:ext>
            </a:extLst>
          </p:cNvPr>
          <p:cNvSpPr txBox="1"/>
          <p:nvPr/>
        </p:nvSpPr>
        <p:spPr>
          <a:xfrm>
            <a:off x="1524000" y="3317206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 using AES (block cipher) with mode ECB using a 128-bit key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68A39C-8703-D90D-B250-C1F7EC435CCC}"/>
              </a:ext>
            </a:extLst>
          </p:cNvPr>
          <p:cNvSpPr txBox="1"/>
          <p:nvPr/>
        </p:nvSpPr>
        <p:spPr>
          <a:xfrm>
            <a:off x="1549318" y="401051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  <a:r>
              <a:rPr lang="en-US" dirty="0"/>
              <a:t>ncrypt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3F1561-2335-0E5C-B305-4E33D13CAAF1}"/>
              </a:ext>
            </a:extLst>
          </p:cNvPr>
          <p:cNvSpPr txBox="1"/>
          <p:nvPr/>
        </p:nvSpPr>
        <p:spPr>
          <a:xfrm>
            <a:off x="1549318" y="4645379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file to be encrypted will be </a:t>
            </a:r>
            <a:r>
              <a:rPr lang="en-US" i="1" dirty="0"/>
              <a:t>plain.txt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636DE0-A5B3-DA7B-8FB7-2DBCEA92057E}"/>
              </a:ext>
            </a:extLst>
          </p:cNvPr>
          <p:cNvSpPr txBox="1"/>
          <p:nvPr/>
        </p:nvSpPr>
        <p:spPr>
          <a:xfrm>
            <a:off x="1549318" y="5300313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file created that contains the ciphertext will be </a:t>
            </a:r>
            <a:r>
              <a:rPr lang="en-US" i="1" dirty="0"/>
              <a:t>cipher.txt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FD4774-2B95-36C5-DDAD-89BF5AA20F21}"/>
              </a:ext>
            </a:extLst>
          </p:cNvPr>
          <p:cNvSpPr txBox="1"/>
          <p:nvPr/>
        </p:nvSpPr>
        <p:spPr>
          <a:xfrm>
            <a:off x="1611405" y="5961284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used for encryption will be 00112233445566778899AABBCCDDEEFF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3E24A4-3743-ED72-AA0C-224608FF6E01}"/>
              </a:ext>
            </a:extLst>
          </p:cNvPr>
          <p:cNvSpPr txBox="1"/>
          <p:nvPr/>
        </p:nvSpPr>
        <p:spPr>
          <a:xfrm>
            <a:off x="9402385" y="601154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32 characters in hex </a:t>
            </a:r>
            <a:r>
              <a:rPr lang="en-US" sz="1400" dirty="0">
                <a:sym typeface="Wingdings" panose="05000000000000000000" pitchFamily="2" charset="2"/>
              </a:rPr>
              <a:t> 128 bits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6008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FB91C-46AE-231A-F7FB-59409F8C8229}"/>
              </a:ext>
            </a:extLst>
          </p:cNvPr>
          <p:cNvSpPr txBox="1"/>
          <p:nvPr/>
        </p:nvSpPr>
        <p:spPr>
          <a:xfrm>
            <a:off x="473307" y="1676400"/>
            <a:ext cx="11245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-aes-128-ecb -e -in plain.txt -out cipher.txt 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Encrypt a .txt file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5B94E5-3C4C-9F82-971D-4B758545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8000"/>
            <a:ext cx="5827071" cy="18248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C7741B-2175-A66E-4B02-A43641DD37E3}"/>
              </a:ext>
            </a:extLst>
          </p:cNvPr>
          <p:cNvSpPr txBox="1"/>
          <p:nvPr/>
        </p:nvSpPr>
        <p:spPr>
          <a:xfrm>
            <a:off x="381000" y="2678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plain.txt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00B7706-4506-6FA7-B15E-EA38702A9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671" y="3962400"/>
            <a:ext cx="5848019" cy="23137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9AC62A0-3065-F3E0-C926-F3EAB54DDCFA}"/>
                  </a:ext>
                </a:extLst>
              </p14:cNvPr>
              <p14:cNvContentPartPr/>
              <p14:nvPr/>
            </p14:nvContentPartPr>
            <p14:xfrm>
              <a:off x="9247933" y="3052061"/>
              <a:ext cx="1139040" cy="793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9AC62A0-3065-F3E0-C926-F3EAB54DDC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9293" y="3043421"/>
                <a:ext cx="115668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0AEFF55-916E-EB41-AFE0-6ED70D58DCBC}"/>
                  </a:ext>
                </a:extLst>
              </p14:cNvPr>
              <p14:cNvContentPartPr/>
              <p14:nvPr/>
            </p14:nvContentPartPr>
            <p14:xfrm>
              <a:off x="3769813" y="5133221"/>
              <a:ext cx="2072520" cy="731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0AEFF55-916E-EB41-AFE0-6ED70D58DC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33813" y="5097221"/>
                <a:ext cx="2144160" cy="8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638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514600" y="1524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Crypto Roadmap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84CC45-A39A-DC22-53A0-EDFDBB4DCE9A}"/>
              </a:ext>
            </a:extLst>
          </p:cNvPr>
          <p:cNvSpPr txBox="1"/>
          <p:nvPr/>
        </p:nvSpPr>
        <p:spPr>
          <a:xfrm>
            <a:off x="685800" y="1524000"/>
            <a:ext cx="702628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Secret-Key Encryption (</a:t>
            </a:r>
            <a:r>
              <a:rPr lang="en-US" sz="2000" dirty="0" err="1"/>
              <a:t>a.k.a</a:t>
            </a:r>
            <a:r>
              <a:rPr lang="en-US" sz="2000" dirty="0"/>
              <a:t> Symmetric Key Encryption)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Cryptographic Hash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Public-Key Encryption (</a:t>
            </a:r>
            <a:r>
              <a:rPr lang="en-US" sz="2000" dirty="0" err="1"/>
              <a:t>a.k.a</a:t>
            </a:r>
            <a:r>
              <a:rPr lang="en-US" sz="2000" dirty="0"/>
              <a:t> Asymmetric Key Encryption)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1" name="Graphic 30" descr="Key outline">
            <a:extLst>
              <a:ext uri="{FF2B5EF4-FFF2-40B4-BE49-F238E27FC236}">
                <a16:creationId xmlns:a16="http://schemas.microsoft.com/office/drawing/2014/main" id="{04F9A6C7-4865-5028-5346-D767978B6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6200" y="1066800"/>
            <a:ext cx="1295400" cy="1295400"/>
          </a:xfrm>
          <a:prstGeom prst="rect">
            <a:avLst/>
          </a:prstGeom>
        </p:spPr>
      </p:pic>
      <p:pic>
        <p:nvPicPr>
          <p:cNvPr id="32" name="Graphic 31" descr="Key outline">
            <a:extLst>
              <a:ext uri="{FF2B5EF4-FFF2-40B4-BE49-F238E27FC236}">
                <a16:creationId xmlns:a16="http://schemas.microsoft.com/office/drawing/2014/main" id="{56DF759A-063A-F3C0-85DF-165BB180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00" y="1066800"/>
            <a:ext cx="1295400" cy="1295400"/>
          </a:xfrm>
          <a:prstGeom prst="rect">
            <a:avLst/>
          </a:prstGeom>
        </p:spPr>
      </p:pic>
      <p:pic>
        <p:nvPicPr>
          <p:cNvPr id="33" name="Graphic 32" descr="Key outline">
            <a:extLst>
              <a:ext uri="{FF2B5EF4-FFF2-40B4-BE49-F238E27FC236}">
                <a16:creationId xmlns:a16="http://schemas.microsoft.com/office/drawing/2014/main" id="{08D9108E-3403-E5CD-78A9-270B02EFE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3800" y="3581400"/>
            <a:ext cx="1120070" cy="1120070"/>
          </a:xfrm>
          <a:prstGeom prst="rect">
            <a:avLst/>
          </a:prstGeom>
        </p:spPr>
      </p:pic>
      <p:pic>
        <p:nvPicPr>
          <p:cNvPr id="34" name="Graphic 33" descr="Key outline">
            <a:extLst>
              <a:ext uri="{FF2B5EF4-FFF2-40B4-BE49-F238E27FC236}">
                <a16:creationId xmlns:a16="http://schemas.microsoft.com/office/drawing/2014/main" id="{567612F4-6D66-DF00-DDD4-E5D54FD3F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4800" y="4133158"/>
            <a:ext cx="1120070" cy="1120070"/>
          </a:xfrm>
          <a:prstGeom prst="rect">
            <a:avLst/>
          </a:prstGeom>
        </p:spPr>
      </p:pic>
      <p:pic>
        <p:nvPicPr>
          <p:cNvPr id="35" name="Graphic 34" descr="Key outline">
            <a:extLst>
              <a:ext uri="{FF2B5EF4-FFF2-40B4-BE49-F238E27FC236}">
                <a16:creationId xmlns:a16="http://schemas.microsoft.com/office/drawing/2014/main" id="{918E8770-BC73-64FF-47E6-5C0AD7BF2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0" y="3580494"/>
            <a:ext cx="1120070" cy="1120070"/>
          </a:xfrm>
          <a:prstGeom prst="rect">
            <a:avLst/>
          </a:prstGeom>
        </p:spPr>
      </p:pic>
      <p:pic>
        <p:nvPicPr>
          <p:cNvPr id="36" name="Graphic 35" descr="Key outline">
            <a:extLst>
              <a:ext uri="{FF2B5EF4-FFF2-40B4-BE49-F238E27FC236}">
                <a16:creationId xmlns:a16="http://schemas.microsoft.com/office/drawing/2014/main" id="{678CC5BD-E8BC-EC76-45AA-B70995FB1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6600" y="4114800"/>
            <a:ext cx="1120070" cy="1120070"/>
          </a:xfrm>
          <a:prstGeom prst="rect">
            <a:avLst/>
          </a:prstGeom>
        </p:spPr>
      </p:pic>
      <p:pic>
        <p:nvPicPr>
          <p:cNvPr id="2050" name="Picture 2" descr="Cryptographic Hashes and Bitcoin - Manning">
            <a:extLst>
              <a:ext uri="{FF2B5EF4-FFF2-40B4-BE49-F238E27FC236}">
                <a16:creationId xmlns:a16="http://schemas.microsoft.com/office/drawing/2014/main" id="{816E5617-F5EE-340F-11DE-FD17F65E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66" y="2354829"/>
            <a:ext cx="2886075" cy="103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95091FD-03A5-561D-3925-80B189FA45D9}"/>
              </a:ext>
            </a:extLst>
          </p:cNvPr>
          <p:cNvSpPr txBox="1"/>
          <p:nvPr/>
        </p:nvSpPr>
        <p:spPr>
          <a:xfrm>
            <a:off x="228600" y="591045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Sorry to the people that are in CSCI 476, CSCI 466 </a:t>
            </a:r>
            <a:r>
              <a:rPr lang="en-US" i="1" dirty="0"/>
              <a:t>and </a:t>
            </a:r>
            <a:r>
              <a:rPr lang="en-US" dirty="0"/>
              <a:t>CSCI 460</a:t>
            </a:r>
          </a:p>
        </p:txBody>
      </p:sp>
    </p:spTree>
    <p:extLst>
      <p:ext uri="{BB962C8B-B14F-4D97-AF65-F5344CB8AC3E}">
        <p14:creationId xmlns:p14="http://schemas.microsoft.com/office/powerpoint/2010/main" val="3024726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FB91C-46AE-231A-F7FB-59409F8C8229}"/>
              </a:ext>
            </a:extLst>
          </p:cNvPr>
          <p:cNvSpPr txBox="1"/>
          <p:nvPr/>
        </p:nvSpPr>
        <p:spPr>
          <a:xfrm>
            <a:off x="473307" y="1676400"/>
            <a:ext cx="11245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-aes-128-ecb -e -in plain.txt -out cipher.txt 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Encrypt a .txt file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00B7706-4506-6FA7-B15E-EA38702A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74" y="4536643"/>
            <a:ext cx="4272196" cy="1690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08FD11-C16D-B197-5C5B-C81E9CB18E2E}"/>
              </a:ext>
            </a:extLst>
          </p:cNvPr>
          <p:cNvSpPr txBox="1"/>
          <p:nvPr/>
        </p:nvSpPr>
        <p:spPr>
          <a:xfrm>
            <a:off x="256674" y="2828835"/>
            <a:ext cx="12167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-aes-128-ecb -d -in cipher.txt -out new_output.txt 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</a:t>
            </a:r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1A273-5CF8-34BC-06BB-DF7CFB9230B4}"/>
              </a:ext>
            </a:extLst>
          </p:cNvPr>
          <p:cNvSpPr txBox="1"/>
          <p:nvPr/>
        </p:nvSpPr>
        <p:spPr>
          <a:xfrm>
            <a:off x="228599" y="245102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Decrypt a .txt file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201720-D551-55B0-D946-E94C7F0EF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786" y="4869609"/>
            <a:ext cx="5781675" cy="1066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9C3E26-5E38-9D0F-FF51-56223EC6F6C8}"/>
                  </a:ext>
                </a:extLst>
              </p14:cNvPr>
              <p14:cNvContentPartPr/>
              <p14:nvPr/>
            </p14:nvContentPartPr>
            <p14:xfrm>
              <a:off x="4726890" y="5106291"/>
              <a:ext cx="1070640" cy="619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9C3E26-5E38-9D0F-FF51-56223EC6F6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1250" y="5070291"/>
                <a:ext cx="1142280" cy="6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9183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FB91C-46AE-231A-F7FB-59409F8C8229}"/>
              </a:ext>
            </a:extLst>
          </p:cNvPr>
          <p:cNvSpPr txBox="1"/>
          <p:nvPr/>
        </p:nvSpPr>
        <p:spPr>
          <a:xfrm>
            <a:off x="473307" y="1676400"/>
            <a:ext cx="112453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-aes-128-ecb -e -in plain.txt -out cipher.txt 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Encrypt a .txt file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8FD11-C16D-B197-5C5B-C81E9CB18E2E}"/>
              </a:ext>
            </a:extLst>
          </p:cNvPr>
          <p:cNvSpPr txBox="1"/>
          <p:nvPr/>
        </p:nvSpPr>
        <p:spPr>
          <a:xfrm>
            <a:off x="256674" y="2828835"/>
            <a:ext cx="12167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-aes-128-ecb -d -in cipher.txt -out new_output.txt 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</a:t>
            </a:r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1A273-5CF8-34BC-06BB-DF7CFB9230B4}"/>
              </a:ext>
            </a:extLst>
          </p:cNvPr>
          <p:cNvSpPr txBox="1"/>
          <p:nvPr/>
        </p:nvSpPr>
        <p:spPr>
          <a:xfrm>
            <a:off x="228599" y="245102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Decrypt a .txt file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EB433-4DED-4D95-65AB-DCA725EC77D0}"/>
              </a:ext>
            </a:extLst>
          </p:cNvPr>
          <p:cNvSpPr txBox="1"/>
          <p:nvPr/>
        </p:nvSpPr>
        <p:spPr>
          <a:xfrm>
            <a:off x="685800" y="3991892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Changing the key used for decryption wont decrypt correctly!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97F876-85A3-8D43-CFFC-A9A741949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338456"/>
            <a:ext cx="6826482" cy="201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09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956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can encrypt many things (everything on computers is just 0s and 1s). Let's try an image!</a:t>
            </a:r>
          </a:p>
        </p:txBody>
      </p:sp>
    </p:spTree>
    <p:extLst>
      <p:ext uri="{BB962C8B-B14F-4D97-AF65-F5344CB8AC3E}">
        <p14:creationId xmlns:p14="http://schemas.microsoft.com/office/powerpoint/2010/main" val="1694791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956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can encrypt many things (everything on computers is just 0s and 1s). Let's try an image!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0EC52D3-46B3-22F1-0A6D-77F1D48A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7120"/>
            <a:ext cx="3236396" cy="23632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6FEC-3476-27D3-6F39-7FED96308F26}"/>
              </a:ext>
            </a:extLst>
          </p:cNvPr>
          <p:cNvSpPr txBox="1"/>
          <p:nvPr/>
        </p:nvSpPr>
        <p:spPr>
          <a:xfrm>
            <a:off x="533400" y="1858010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sus.bmp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D93F8-7D5F-5834-DDD5-05CCB6C32A5A}"/>
              </a:ext>
            </a:extLst>
          </p:cNvPr>
          <p:cNvSpPr txBox="1"/>
          <p:nvPr/>
        </p:nvSpPr>
        <p:spPr>
          <a:xfrm>
            <a:off x="5339271" y="220664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When encrypting images on the lab, make sure you use a </a:t>
            </a:r>
            <a:r>
              <a:rPr lang="en-US" sz="2400" b="1" dirty="0">
                <a:solidFill>
                  <a:srgbClr val="FF0000"/>
                </a:solidFill>
              </a:rPr>
              <a:t>.bmp </a:t>
            </a:r>
            <a:r>
              <a:rPr lang="en-US" sz="2400" dirty="0">
                <a:solidFill>
                  <a:srgbClr val="FF0000"/>
                </a:solidFill>
              </a:rPr>
              <a:t>image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AD151-0278-1669-9EB0-81E9E7A2F7A5}"/>
              </a:ext>
            </a:extLst>
          </p:cNvPr>
          <p:cNvSpPr txBox="1"/>
          <p:nvPr/>
        </p:nvSpPr>
        <p:spPr>
          <a:xfrm>
            <a:off x="5431799" y="3667780"/>
            <a:ext cx="4615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encrypt jpg and </a:t>
            </a:r>
            <a:r>
              <a:rPr lang="en-US" dirty="0" err="1"/>
              <a:t>png</a:t>
            </a:r>
            <a:r>
              <a:rPr lang="en-US" dirty="0"/>
              <a:t>, but you won’t be able to follow the steps on the next few slides)</a:t>
            </a:r>
          </a:p>
        </p:txBody>
      </p:sp>
    </p:spTree>
    <p:extLst>
      <p:ext uri="{BB962C8B-B14F-4D97-AF65-F5344CB8AC3E}">
        <p14:creationId xmlns:p14="http://schemas.microsoft.com/office/powerpoint/2010/main" val="410293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956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can encrypt many things (everything on computers is just 0s and 1s). Let's try an image!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0EC52D3-46B3-22F1-0A6D-77F1D48A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7120"/>
            <a:ext cx="3236396" cy="23632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6FEC-3476-27D3-6F39-7FED96308F26}"/>
              </a:ext>
            </a:extLst>
          </p:cNvPr>
          <p:cNvSpPr txBox="1"/>
          <p:nvPr/>
        </p:nvSpPr>
        <p:spPr>
          <a:xfrm>
            <a:off x="533400" y="1858010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sus.bmp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9D93F8-7D5F-5834-DDD5-05CCB6C32A5A}"/>
              </a:ext>
            </a:extLst>
          </p:cNvPr>
          <p:cNvSpPr txBox="1"/>
          <p:nvPr/>
        </p:nvSpPr>
        <p:spPr>
          <a:xfrm>
            <a:off x="5339271" y="220664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When encrypting images on the lab, make sure you use a </a:t>
            </a:r>
            <a:r>
              <a:rPr lang="en-US" sz="2400" b="1" dirty="0">
                <a:solidFill>
                  <a:srgbClr val="FF0000"/>
                </a:solidFill>
              </a:rPr>
              <a:t>.bmp </a:t>
            </a:r>
            <a:r>
              <a:rPr lang="en-US" sz="2400" dirty="0">
                <a:solidFill>
                  <a:srgbClr val="FF0000"/>
                </a:solidFill>
              </a:rPr>
              <a:t>image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AD151-0278-1669-9EB0-81E9E7A2F7A5}"/>
              </a:ext>
            </a:extLst>
          </p:cNvPr>
          <p:cNvSpPr txBox="1"/>
          <p:nvPr/>
        </p:nvSpPr>
        <p:spPr>
          <a:xfrm>
            <a:off x="5431799" y="3667780"/>
            <a:ext cx="4615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encrypt jpg and </a:t>
            </a:r>
            <a:r>
              <a:rPr lang="en-US" dirty="0" err="1"/>
              <a:t>png</a:t>
            </a:r>
            <a:r>
              <a:rPr lang="en-US" dirty="0"/>
              <a:t>, but you won’t be able to follow the steps on the next few slides)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147C5-0183-45A6-369C-394D5076DE14}"/>
              </a:ext>
            </a:extLst>
          </p:cNvPr>
          <p:cNvSpPr txBox="1"/>
          <p:nvPr/>
        </p:nvSpPr>
        <p:spPr>
          <a:xfrm>
            <a:off x="4352133" y="4721098"/>
            <a:ext cx="6592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BMP files (and most files) have </a:t>
            </a:r>
            <a:r>
              <a:rPr lang="en-US" b="1" dirty="0"/>
              <a:t>headers</a:t>
            </a:r>
            <a:r>
              <a:rPr lang="en-US" dirty="0"/>
              <a:t>, which tell the OS what file type this sequence of 0s and 1s 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C1F5A-1855-D2C1-EB77-9BAD2DBF64C1}"/>
              </a:ext>
            </a:extLst>
          </p:cNvPr>
          <p:cNvSpPr txBox="1"/>
          <p:nvPr/>
        </p:nvSpPr>
        <p:spPr>
          <a:xfrm>
            <a:off x="4352133" y="537952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encrypt the image, the header will also get encrypted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AB1F17-FFFF-2B50-CD4F-9AE6CE4BABB6}"/>
              </a:ext>
            </a:extLst>
          </p:cNvPr>
          <p:cNvSpPr txBox="1"/>
          <p:nvPr/>
        </p:nvSpPr>
        <p:spPr>
          <a:xfrm>
            <a:off x="4388249" y="5860548"/>
            <a:ext cx="561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OS loads the encrypted image </a:t>
            </a:r>
            <a:r>
              <a:rPr lang="en-US" dirty="0">
                <a:sym typeface="Wingdings" panose="05000000000000000000" pitchFamily="2" charset="2"/>
              </a:rPr>
              <a:t> Can't display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47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956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can encrypt many things (everything on computers is just 0s and 1s). Let's try an image!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0EC52D3-46B3-22F1-0A6D-77F1D48A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57120"/>
            <a:ext cx="3236396" cy="23632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6FEC-3476-27D3-6F39-7FED96308F26}"/>
              </a:ext>
            </a:extLst>
          </p:cNvPr>
          <p:cNvSpPr txBox="1"/>
          <p:nvPr/>
        </p:nvSpPr>
        <p:spPr>
          <a:xfrm>
            <a:off x="533400" y="1858010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sus.bmp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2EC7C-7021-F93E-F082-330819E7BEC9}"/>
              </a:ext>
            </a:extLst>
          </p:cNvPr>
          <p:cNvSpPr txBox="1"/>
          <p:nvPr/>
        </p:nvSpPr>
        <p:spPr>
          <a:xfrm>
            <a:off x="3810000" y="2088842"/>
            <a:ext cx="358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0010100110101011110111001011000100111000001011011000011100110110101110111000000010111100100101011011101111011011110111111111001101011101100110010100100010010010000010000000010100011010100010100101000000110010001100000011011111011000001011100010000011000110111101111000101100000010000001110001001011001111100000010010000000010110110110010101101101110011111101111101111001000001011001000111001101100010101000100101010010101011110000001101101101110001110110010001011111101101011101000000100110010011100001100110001010001001111101000111010010100000011000111001111111001100100101001000110010111101110111111000111000111101100011101101110110100111111110111001100101100100111001001001011000100100000101001010001101011110000010110001001110001010001010010010101001011110110011101001110100101000001111011000000101010100110010101111110111111101110001000011001010101000101110000101110101111111111101110000111000001000100000100111100111001101110000010100001101111001000011001111011110111000010010010101111100111100100111011001000100111001001101011001111001011000000011011111110111001010011000011001101110011101010100100010100100100001101110000011001100011100101111101100101010100001001010101100010000101111110100001101110111101110111001011010010000010000111101100101000001100000110101101110011100100110010111011001000011000010111000101010010001011011000110001011100011111011010111001001110101011011111000100101101000101000011010101001111010010011111111101101101001010011011001010101001111100010111011001011111110110110110000010101100111101100011100011111100010001010110111000011010100000011010101110101011110101110111111001011111111000101111100100001101111010111011110011100110000000111110001011101110100000010101010101010111100001110010110001001101011010000100110000001010101101101101110100100001000010001001111111111101010001101011110100110110111110110111110000110111101110110100011011101100110011110100011011111011001110010010101011100110111111110010001111010000011100010101100110001101011001110011011111011000101011101101010000111011000111111000001110110000101001110011000100111110001001100010011001110111111100010101110010001110110010111010110001010110111011001010100001000001110001001010101110000001110000100001010111100011000111010000111111111000101111100011011011001011101011000011110010111001101000100011000101100001010001110111110010101101011010000110001011010010010111000111101110110011001011101111011101111100011010010011101000010101101001011101001011000001100101110101000100001001011100010111111001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F38E0-8700-45AF-AA44-FA76969AA1D4}"/>
              </a:ext>
            </a:extLst>
          </p:cNvPr>
          <p:cNvSpPr txBox="1"/>
          <p:nvPr/>
        </p:nvSpPr>
        <p:spPr>
          <a:xfrm>
            <a:off x="4495800" y="504184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of the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136C7B-741B-1249-6E1C-2ACC83C783AE}"/>
              </a:ext>
            </a:extLst>
          </p:cNvPr>
          <p:cNvSpPr txBox="1"/>
          <p:nvPr/>
        </p:nvSpPr>
        <p:spPr>
          <a:xfrm>
            <a:off x="3769796" y="1842703"/>
            <a:ext cx="3922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0000"/>
                </a:highlight>
              </a:rPr>
              <a:t>01011010101010111010110110110101010101010101010100101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C36BEE-F2F4-99A4-3374-3B97A6CCFBF5}"/>
              </a:ext>
            </a:extLst>
          </p:cNvPr>
          <p:cNvSpPr txBox="1"/>
          <p:nvPr/>
        </p:nvSpPr>
        <p:spPr>
          <a:xfrm>
            <a:off x="7692665" y="178114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Header</a:t>
            </a:r>
          </a:p>
        </p:txBody>
      </p:sp>
      <p:pic>
        <p:nvPicPr>
          <p:cNvPr id="1028" name="Picture 4" descr="assembly - Initializing a bmp file in mips - Stack Overflow">
            <a:extLst>
              <a:ext uri="{FF2B5EF4-FFF2-40B4-BE49-F238E27FC236}">
                <a16:creationId xmlns:a16="http://schemas.microsoft.com/office/drawing/2014/main" id="{A914542C-C6B4-0BBD-539F-E93D49FA7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2"/>
          <a:stretch/>
        </p:blipFill>
        <p:spPr bwMode="auto">
          <a:xfrm>
            <a:off x="7375071" y="2565550"/>
            <a:ext cx="4785360" cy="199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55381A-A04B-8F5B-64C8-6B42360DB151}"/>
              </a:ext>
            </a:extLst>
          </p:cNvPr>
          <p:cNvSpPr txBox="1"/>
          <p:nvPr/>
        </p:nvSpPr>
        <p:spPr>
          <a:xfrm>
            <a:off x="-13607" y="6465057"/>
            <a:ext cx="986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arbitrarily selected this bit sequence for the header… this would not actually be a valid 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E147B7-DC4E-0033-72E4-ACCA97E27494}"/>
              </a:ext>
            </a:extLst>
          </p:cNvPr>
          <p:cNvSpPr txBox="1"/>
          <p:nvPr/>
        </p:nvSpPr>
        <p:spPr>
          <a:xfrm>
            <a:off x="1895453" y="5707285"/>
            <a:ext cx="7694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Fact: </a:t>
            </a:r>
            <a:r>
              <a:rPr lang="en-US" sz="2400" dirty="0"/>
              <a:t>The first 54 bytes of a BMP file will be the header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74353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956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can encrypt many things (everything on computers is just 0s and 1s). Let's try an image!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0EC52D3-46B3-22F1-0A6D-77F1D48A40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6" y="2250309"/>
            <a:ext cx="1779161" cy="12991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6FEC-3476-27D3-6F39-7FED96308F26}"/>
              </a:ext>
            </a:extLst>
          </p:cNvPr>
          <p:cNvSpPr txBox="1"/>
          <p:nvPr/>
        </p:nvSpPr>
        <p:spPr>
          <a:xfrm>
            <a:off x="149833" y="1815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sus.bmp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2EC7C-7021-F93E-F082-330819E7BEC9}"/>
              </a:ext>
            </a:extLst>
          </p:cNvPr>
          <p:cNvSpPr txBox="1"/>
          <p:nvPr/>
        </p:nvSpPr>
        <p:spPr>
          <a:xfrm>
            <a:off x="2209800" y="2053632"/>
            <a:ext cx="3581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0010100110101011110111001011000100111000001011011000011100110110101110111000000010111100100101011011101111011011110111111111001101011101100110010100100010010010000010000000010100011010100010100101000000110010001100000011011111011000001011100010000011000110111101111000101100000010000001110001001011001111100000010010000000010110110110010101101101110011111101111101111001000001011001000111001101100010101000100101010010101011110000001101101101110001110110010001011111101101011101000000100110010011100001100110001010001001111101000111010010100000011000111001111111001100100101001000110010111101110111111000111000111101100011101101110110100111111110111001100101100100111001001001011000100100000101001010001101011110000010110001001110001010001010010010101001011110110011101001110100101000001111011000000101010100110010101111110111111101110001000011001010101000101110000101110101111111111101110000111000001000100000100111100111001101110000010100001101111001000011001111011110111000010010010101111100111100100111011001000100111001001101011001111001011000000011011111110111001010011000011001101110011101010100100010100100100001101110000011001100011100101111101100101010100001001010101100010000101111110100001101110111101110111001011010010000010000111101100101000001100000110101101110011100100110010111011001000011000010111000101010010001011011000110001011100011111011010111001001110101011011111000100101101000101000011010101001111010010011111111101101101001010011011001010101001111100010111011001011111110110110110000010101100111101100011100011111100010001010110111000011010100000011010101110101011110101110111111001011111111000101111100100001101111010111011110011100110000000111110001011101110100000010101010101010111100001110010110001001101011010000100110000001010101101101101110100100001000010001001111111111101010001101011110100110110111110110111110000110111101110110100011011101100110011110100011011111011001110010010101011100110111111110010001111010000011100010101100110001101011001110011011111011000101011101101010000111011000111111000001110110000101001110011000100111110001001100010011001110111111100010101110010001110110010111010110001010110111011001010100001000001110001001010101110000001110000100001010111100011000111010000111111111000101111100011011011001011101011000011110010111001101000100011000101100001010001110111110010101101011010000110001011010010010111000111101110110011001011101111011101111100011010010011101000010101101001011101001011000001100101110101000100001001011100010111111001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136C7B-741B-1249-6E1C-2ACC83C783AE}"/>
              </a:ext>
            </a:extLst>
          </p:cNvPr>
          <p:cNvSpPr txBox="1"/>
          <p:nvPr/>
        </p:nvSpPr>
        <p:spPr>
          <a:xfrm>
            <a:off x="2137036" y="1800040"/>
            <a:ext cx="3922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0000"/>
                </a:highlight>
              </a:rPr>
              <a:t>01011010101010111010110110110101010101010101010100101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2A52724-2550-EAD9-FEC4-12A8EB2B6442}"/>
              </a:ext>
            </a:extLst>
          </p:cNvPr>
          <p:cNvSpPr/>
          <p:nvPr/>
        </p:nvSpPr>
        <p:spPr>
          <a:xfrm>
            <a:off x="5943600" y="3429000"/>
            <a:ext cx="457202" cy="246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0524D-7468-FEF5-C631-3F50FC90ABE5}"/>
              </a:ext>
            </a:extLst>
          </p:cNvPr>
          <p:cNvSpPr txBox="1"/>
          <p:nvPr/>
        </p:nvSpPr>
        <p:spPr>
          <a:xfrm>
            <a:off x="6534152" y="1815429"/>
            <a:ext cx="3581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1000110010010111100001110110000110000111000111110110100000110000100111010001101</a:t>
            </a:r>
            <a:r>
              <a:rPr lang="en-US" sz="600" dirty="0">
                <a:highlight>
                  <a:srgbClr val="00FF00"/>
                </a:highlight>
              </a:rPr>
              <a:t>001100101000000101001000001011000011010000111110010111101011101011000011011011110000111111110100000101000001011010100000101100011101010100010011010011100010000100010001101100111011001111001101010011100111010010011101110000001010001100001101001001110000011000001010001100111101010001101011010011110101010001111001010010010100010100100100010010100001101111000101101110101010111000111000111100101111000011011000011111001001101010100110011100100001101100000000001111101010110011110101011001111101110001000000011100000001010001001010101000111010011010111010011110001100100000111110111110001010110101111010110101000001001100010100110010110001011101101001110001001010111110010110101011001111101000100011010011101100000011110000101101100100110010001111011011001100010011111010000100101101010111000000000001000011111100111111101110101110001100100110111101110101010010011000001110100000101001000100011011010111010110111000000101100010011010111010011011100110111010101111110100000100000100011110110111011101000110100000010111000011110111011100110001011000001001111111111011100011011110111111011011000100101000001001011001100110011001011110100101111101111110010111100001010100000000110100010100100110111011000110110011111001000101100010111111101001001100110110010101000001110000100100101111100100111001111110101101011001111110101101000110100010100111000100001110110001000001110011011111110011000001010010100011011000011111111111000001111010100110110110011011110100001010010100010001110001010000010000111011001000001001000001010001101111011010010110100000100111011101000010001001011110010001000110111110010100110001011001011110000111111011100101001011010011101011011110011011011000010010010001000001001010010000000100011111000010010110110101100010101110101010001011010100110100000011000001111011011000001110100101000111110001100010110100110000000001000001110000101001010000101100000111111111110010000101111000100110000001010111000011011011011010100110001011101101110111001110001100001001011000010101001111110110010001110101011001111110111100111100010101111101110100001111111111010101001011001011010101000100001110100011101101100001010001000001111110110010010100111001001110100110110110001011000011100000101111000001010101101010001110101001111111001000010010110001100011100010001000010000111100111010001110010001100101000011000011111001111100111010110100100010101111001101101101010111010001011010111010011111001110000000000111011110111001111100111000000000011101111011100111110011100000000001110111101110011111001110000000000111011110111001111100111000000000011101111011</a:t>
            </a:r>
          </a:p>
          <a:p>
            <a:endParaRPr lang="en-US" sz="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1B792-C3C6-26EE-6B21-D0C7C8D03A9A}"/>
              </a:ext>
            </a:extLst>
          </p:cNvPr>
          <p:cNvSpPr txBox="1"/>
          <p:nvPr/>
        </p:nvSpPr>
        <p:spPr>
          <a:xfrm>
            <a:off x="7696200" y="149257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enc.bmp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698D25-1BB9-0FF4-19A1-89EE29EF2F37}"/>
              </a:ext>
            </a:extLst>
          </p:cNvPr>
          <p:cNvSpPr txBox="1"/>
          <p:nvPr/>
        </p:nvSpPr>
        <p:spPr>
          <a:xfrm>
            <a:off x="10270938" y="1788644"/>
            <a:ext cx="166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Header AND image got encrypted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F4441F-A3FA-A0E8-662E-ECC63D58094F}"/>
              </a:ext>
            </a:extLst>
          </p:cNvPr>
          <p:cNvSpPr txBox="1"/>
          <p:nvPr/>
        </p:nvSpPr>
        <p:spPr>
          <a:xfrm>
            <a:off x="86424" y="5180764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Frankenstein together the encrypted image so our OS can open it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A47D8F-FDED-23DC-9C3D-3F32AF64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2" y="5591444"/>
            <a:ext cx="6000750" cy="752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C67568-CB45-2731-5E60-28931E1EBD60}"/>
              </a:ext>
            </a:extLst>
          </p:cNvPr>
          <p:cNvSpPr txBox="1"/>
          <p:nvPr/>
        </p:nvSpPr>
        <p:spPr>
          <a:xfrm>
            <a:off x="6616173" y="5539827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the first 54 bytes of the </a:t>
            </a:r>
            <a:r>
              <a:rPr lang="en-US" u="sng" dirty="0"/>
              <a:t>original</a:t>
            </a:r>
            <a:r>
              <a:rPr lang="en-US" dirty="0"/>
              <a:t> image (header)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146B38-B97E-4937-689F-EDAB4615AEA8}"/>
              </a:ext>
            </a:extLst>
          </p:cNvPr>
          <p:cNvSpPr txBox="1"/>
          <p:nvPr/>
        </p:nvSpPr>
        <p:spPr>
          <a:xfrm>
            <a:off x="6586237" y="5854508"/>
            <a:ext cx="485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everything after the 54</a:t>
            </a:r>
            <a:r>
              <a:rPr lang="en-US" baseline="30000" dirty="0"/>
              <a:t>th</a:t>
            </a:r>
            <a:r>
              <a:rPr lang="en-US" dirty="0"/>
              <a:t> byte of the </a:t>
            </a:r>
            <a:r>
              <a:rPr lang="en-US" u="sng" dirty="0"/>
              <a:t>encrypted</a:t>
            </a:r>
            <a:r>
              <a:rPr lang="en-US" dirty="0"/>
              <a:t> image (image)</a:t>
            </a:r>
          </a:p>
        </p:txBody>
      </p:sp>
    </p:spTree>
    <p:extLst>
      <p:ext uri="{BB962C8B-B14F-4D97-AF65-F5344CB8AC3E}">
        <p14:creationId xmlns:p14="http://schemas.microsoft.com/office/powerpoint/2010/main" val="4286820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956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can encrypt many things (everything on computers is just 0s and 1s). Let's try an image!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0EC52D3-46B3-22F1-0A6D-77F1D48A40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6" y="2250309"/>
            <a:ext cx="1779161" cy="129915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6FEC-3476-27D3-6F39-7FED96308F26}"/>
              </a:ext>
            </a:extLst>
          </p:cNvPr>
          <p:cNvSpPr txBox="1"/>
          <p:nvPr/>
        </p:nvSpPr>
        <p:spPr>
          <a:xfrm>
            <a:off x="149833" y="1815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sus.bmp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136C7B-741B-1249-6E1C-2ACC83C783AE}"/>
              </a:ext>
            </a:extLst>
          </p:cNvPr>
          <p:cNvSpPr txBox="1"/>
          <p:nvPr/>
        </p:nvSpPr>
        <p:spPr>
          <a:xfrm>
            <a:off x="3859014" y="1865588"/>
            <a:ext cx="3922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ighlight>
                  <a:srgbClr val="FF0000"/>
                </a:highlight>
              </a:rPr>
              <a:t>01011010101010111010110110110101010101010101010100101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10524D-7468-FEF5-C631-3F50FC90ABE5}"/>
              </a:ext>
            </a:extLst>
          </p:cNvPr>
          <p:cNvSpPr txBox="1"/>
          <p:nvPr/>
        </p:nvSpPr>
        <p:spPr>
          <a:xfrm>
            <a:off x="4025186" y="2078775"/>
            <a:ext cx="3581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ighlight>
                  <a:srgbClr val="00FF00"/>
                </a:highlight>
              </a:rPr>
              <a:t>001100101000000101001000001011000011010000111110010111101011101011000011011011110000111111110100000101000001011010100000101100011101010100010011010011100010000100010001101100111011001111001101010011100111010010011101110000001010001100001101001001110000011000001010001100111101010001101011010011110101010001111001010010010100010100100100010010100001101111000101101110101010111000111000111100101111000011011000011111001001101010100110011100100001101100000000001111101010110011110101011001111101110001000000011100000001010001001010101000111010011010111010011110001100100000111110111110001010110101111010110101000001001100010100110010110001011101101001110001001010111110010110101011001111101000100011010011101100000011110000101101100100110010001111011011001100010011111010000100101101010111000000000001000011111100111111101110101110001100100110111101110101010010011000001110100000101001000100011011010111010110111000000101100010011010111010011011100110111010101111110100000100000100011110110111011101000110100000010111000011110111011100110001011000001001111111111011100011011110111111011011000100101000001001011001100110011001011110100101111101111110010111100001010100000000110100010100100110111011000110110011111001000101100010111111101001001100110110010101000001110000100100101111100100111001111110101101011001111110101101000110100010100111000100001110110001000001110011011111110011000001010010100011011000011111111111000001111010100110110110011011110100001010010100010001110001010000010000111011001000001001000001010001101111011010010110100000100111011101000010001001011110010001000110111110010100110001011001011110000111111011100101001011010011101011011110011011011000010010010001000001001010010000000100011111000010010110110101100010101110101010001011010100110100000011000001111011011000001110100101000111110001100010110100110000000001000001110000101001010000101100000111111111110010000101111000100110000001010111000011011011011010100110001011101101110111001110001100001001011000010101001111110110010001110101011001111110111100111100010101111101110100001111111111010101001011001011010101000100001110100011101101100001010001000001111110110010010100111001001110100110110110001011000011100000101111000001010101101010001110101001111111001000010010110001100011100010001000010000111100111010001110010001100101000011000011111001111100111010110100100010101111001101101101010111010001011010111010011111001110000000000111011110111001111100111000000000011101111011100111110011100000000001110111101110011111001110000000000111011110111001111100111000000000011101111011</a:t>
            </a:r>
          </a:p>
          <a:p>
            <a:endParaRPr lang="en-US" sz="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F4441F-A3FA-A0E8-662E-ECC63D58094F}"/>
              </a:ext>
            </a:extLst>
          </p:cNvPr>
          <p:cNvSpPr txBox="1"/>
          <p:nvPr/>
        </p:nvSpPr>
        <p:spPr>
          <a:xfrm>
            <a:off x="86424" y="5180764"/>
            <a:ext cx="760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Frankenstein together the encrypted image so our OS can open it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A47D8F-FDED-23DC-9C3D-3F32AF64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2" y="5591444"/>
            <a:ext cx="6000750" cy="7524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0C67568-CB45-2731-5E60-28931E1EBD60}"/>
              </a:ext>
            </a:extLst>
          </p:cNvPr>
          <p:cNvSpPr txBox="1"/>
          <p:nvPr/>
        </p:nvSpPr>
        <p:spPr>
          <a:xfrm>
            <a:off x="6616173" y="5539827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the first 54 bytes of the </a:t>
            </a:r>
            <a:r>
              <a:rPr lang="en-US" u="sng" dirty="0"/>
              <a:t>original</a:t>
            </a:r>
            <a:r>
              <a:rPr lang="en-US" dirty="0"/>
              <a:t> image (header)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146B38-B97E-4937-689F-EDAB4615AEA8}"/>
              </a:ext>
            </a:extLst>
          </p:cNvPr>
          <p:cNvSpPr txBox="1"/>
          <p:nvPr/>
        </p:nvSpPr>
        <p:spPr>
          <a:xfrm>
            <a:off x="6586237" y="5854508"/>
            <a:ext cx="485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everything after the 54</a:t>
            </a:r>
            <a:r>
              <a:rPr lang="en-US" baseline="30000" dirty="0"/>
              <a:t>th</a:t>
            </a:r>
            <a:r>
              <a:rPr lang="en-US" dirty="0"/>
              <a:t> byte of the </a:t>
            </a:r>
            <a:r>
              <a:rPr lang="en-US" u="sng" dirty="0"/>
              <a:t>encrypted</a:t>
            </a:r>
            <a:r>
              <a:rPr lang="en-US" dirty="0"/>
              <a:t> image (image)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A6AAE-56BE-99B6-F220-22BA4D64F62E}"/>
              </a:ext>
            </a:extLst>
          </p:cNvPr>
          <p:cNvSpPr txBox="1"/>
          <p:nvPr/>
        </p:nvSpPr>
        <p:spPr>
          <a:xfrm>
            <a:off x="4648200" y="1480963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final.bmp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45875-712C-DFF4-F888-DE41E3FB4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5778" y="1862838"/>
            <a:ext cx="3439570" cy="2159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2136FA-92B2-4CAD-2C28-9D9EB3C91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797" y="2128837"/>
            <a:ext cx="3571531" cy="2600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C15DB6-9405-2B50-8B9E-E1EBFF075C2D}"/>
              </a:ext>
            </a:extLst>
          </p:cNvPr>
          <p:cNvSpPr txBox="1"/>
          <p:nvPr/>
        </p:nvSpPr>
        <p:spPr>
          <a:xfrm>
            <a:off x="8686800" y="4681561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encrypted image!!!</a:t>
            </a:r>
          </a:p>
        </p:txBody>
      </p:sp>
    </p:spTree>
    <p:extLst>
      <p:ext uri="{BB962C8B-B14F-4D97-AF65-F5344CB8AC3E}">
        <p14:creationId xmlns:p14="http://schemas.microsoft.com/office/powerpoint/2010/main" val="1447849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Why does this suck?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0EC52D3-46B3-22F1-0A6D-77F1D48A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6" y="2250309"/>
            <a:ext cx="5479484" cy="400114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6FEC-3476-27D3-6F39-7FED96308F26}"/>
              </a:ext>
            </a:extLst>
          </p:cNvPr>
          <p:cNvSpPr txBox="1"/>
          <p:nvPr/>
        </p:nvSpPr>
        <p:spPr>
          <a:xfrm>
            <a:off x="149833" y="1815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sus.bmp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428570-06D8-C24D-34CC-038CFA0B70EE}"/>
              </a:ext>
            </a:extLst>
          </p:cNvPr>
          <p:cNvCxnSpPr/>
          <p:nvPr/>
        </p:nvCxnSpPr>
        <p:spPr>
          <a:xfrm>
            <a:off x="149833" y="2438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BD426E-D836-B9E2-7767-E623486DA00C}"/>
              </a:ext>
            </a:extLst>
          </p:cNvPr>
          <p:cNvCxnSpPr/>
          <p:nvPr/>
        </p:nvCxnSpPr>
        <p:spPr>
          <a:xfrm>
            <a:off x="149833" y="2590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E5C99-50FC-4B2F-6EFD-EFBF7D11FB22}"/>
              </a:ext>
            </a:extLst>
          </p:cNvPr>
          <p:cNvCxnSpPr/>
          <p:nvPr/>
        </p:nvCxnSpPr>
        <p:spPr>
          <a:xfrm>
            <a:off x="152400" y="2743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5E593A-E43D-7502-680A-6AE2E8125A4F}"/>
              </a:ext>
            </a:extLst>
          </p:cNvPr>
          <p:cNvCxnSpPr/>
          <p:nvPr/>
        </p:nvCxnSpPr>
        <p:spPr>
          <a:xfrm>
            <a:off x="152400" y="2895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5D348-0926-C337-77B7-AD76E384D30D}"/>
              </a:ext>
            </a:extLst>
          </p:cNvPr>
          <p:cNvCxnSpPr/>
          <p:nvPr/>
        </p:nvCxnSpPr>
        <p:spPr>
          <a:xfrm>
            <a:off x="149833" y="3048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16470C-A16D-6E74-4D3B-B18C63E6FE44}"/>
              </a:ext>
            </a:extLst>
          </p:cNvPr>
          <p:cNvCxnSpPr/>
          <p:nvPr/>
        </p:nvCxnSpPr>
        <p:spPr>
          <a:xfrm>
            <a:off x="152400" y="3200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444D0C-9854-CA65-E793-65B10D39ADD9}"/>
              </a:ext>
            </a:extLst>
          </p:cNvPr>
          <p:cNvCxnSpPr/>
          <p:nvPr/>
        </p:nvCxnSpPr>
        <p:spPr>
          <a:xfrm>
            <a:off x="152400" y="3352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607E7A-EF6E-C75C-976C-B2405289AF80}"/>
              </a:ext>
            </a:extLst>
          </p:cNvPr>
          <p:cNvCxnSpPr/>
          <p:nvPr/>
        </p:nvCxnSpPr>
        <p:spPr>
          <a:xfrm>
            <a:off x="154967" y="3505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CE3B01-C39D-7C19-F5DA-365430B290DF}"/>
              </a:ext>
            </a:extLst>
          </p:cNvPr>
          <p:cNvCxnSpPr/>
          <p:nvPr/>
        </p:nvCxnSpPr>
        <p:spPr>
          <a:xfrm>
            <a:off x="154967" y="3657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E7096C-043B-CBB5-E416-10E962A053EA}"/>
              </a:ext>
            </a:extLst>
          </p:cNvPr>
          <p:cNvCxnSpPr/>
          <p:nvPr/>
        </p:nvCxnSpPr>
        <p:spPr>
          <a:xfrm>
            <a:off x="152400" y="3810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7D7092-1E3A-FFAA-A70E-2D3E57FCC2CE}"/>
              </a:ext>
            </a:extLst>
          </p:cNvPr>
          <p:cNvCxnSpPr/>
          <p:nvPr/>
        </p:nvCxnSpPr>
        <p:spPr>
          <a:xfrm>
            <a:off x="152400" y="3962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CFC06E-AD82-D075-0531-D7DD0E33C874}"/>
              </a:ext>
            </a:extLst>
          </p:cNvPr>
          <p:cNvCxnSpPr/>
          <p:nvPr/>
        </p:nvCxnSpPr>
        <p:spPr>
          <a:xfrm>
            <a:off x="152400" y="4114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2CD0BA-6BEA-BBCB-EDBB-4AB06F00B3D3}"/>
              </a:ext>
            </a:extLst>
          </p:cNvPr>
          <p:cNvCxnSpPr/>
          <p:nvPr/>
        </p:nvCxnSpPr>
        <p:spPr>
          <a:xfrm>
            <a:off x="154967" y="4267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01B108-B1C0-FB8F-49EC-FEC914FBA3FD}"/>
              </a:ext>
            </a:extLst>
          </p:cNvPr>
          <p:cNvCxnSpPr/>
          <p:nvPr/>
        </p:nvCxnSpPr>
        <p:spPr>
          <a:xfrm>
            <a:off x="154967" y="4419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CFCBD4-9316-282E-0283-6D251AC06E74}"/>
              </a:ext>
            </a:extLst>
          </p:cNvPr>
          <p:cNvCxnSpPr/>
          <p:nvPr/>
        </p:nvCxnSpPr>
        <p:spPr>
          <a:xfrm>
            <a:off x="152400" y="4572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1B7DA5-E210-CF4B-F11C-FCCDBBA5E637}"/>
              </a:ext>
            </a:extLst>
          </p:cNvPr>
          <p:cNvCxnSpPr/>
          <p:nvPr/>
        </p:nvCxnSpPr>
        <p:spPr>
          <a:xfrm>
            <a:off x="147266" y="4724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A16C4F-77D6-7E55-0B6A-AE159B75275E}"/>
              </a:ext>
            </a:extLst>
          </p:cNvPr>
          <p:cNvCxnSpPr/>
          <p:nvPr/>
        </p:nvCxnSpPr>
        <p:spPr>
          <a:xfrm>
            <a:off x="147266" y="4876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9501BEF-90C0-9822-0665-EE1587847C5B}"/>
              </a:ext>
            </a:extLst>
          </p:cNvPr>
          <p:cNvCxnSpPr/>
          <p:nvPr/>
        </p:nvCxnSpPr>
        <p:spPr>
          <a:xfrm>
            <a:off x="149833" y="5029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6E1A5D-452D-BD62-93F5-BFC49E38A5CA}"/>
              </a:ext>
            </a:extLst>
          </p:cNvPr>
          <p:cNvCxnSpPr/>
          <p:nvPr/>
        </p:nvCxnSpPr>
        <p:spPr>
          <a:xfrm>
            <a:off x="149833" y="5181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56951F-B10B-75C7-2667-074FD084E866}"/>
              </a:ext>
            </a:extLst>
          </p:cNvPr>
          <p:cNvCxnSpPr/>
          <p:nvPr/>
        </p:nvCxnSpPr>
        <p:spPr>
          <a:xfrm>
            <a:off x="147266" y="5334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709ED1-4950-6F52-9ACD-B18E6AA9007D}"/>
              </a:ext>
            </a:extLst>
          </p:cNvPr>
          <p:cNvCxnSpPr/>
          <p:nvPr/>
        </p:nvCxnSpPr>
        <p:spPr>
          <a:xfrm>
            <a:off x="152400" y="5486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FC455E-52CA-6550-84F8-B1CD0D6D9ABF}"/>
              </a:ext>
            </a:extLst>
          </p:cNvPr>
          <p:cNvCxnSpPr/>
          <p:nvPr/>
        </p:nvCxnSpPr>
        <p:spPr>
          <a:xfrm>
            <a:off x="152400" y="5638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7B841B-FA4E-EE70-9433-89A0AD10981A}"/>
              </a:ext>
            </a:extLst>
          </p:cNvPr>
          <p:cNvCxnSpPr/>
          <p:nvPr/>
        </p:nvCxnSpPr>
        <p:spPr>
          <a:xfrm>
            <a:off x="154967" y="5791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D302BD-333A-853C-46E6-6B0921295696}"/>
              </a:ext>
            </a:extLst>
          </p:cNvPr>
          <p:cNvCxnSpPr/>
          <p:nvPr/>
        </p:nvCxnSpPr>
        <p:spPr>
          <a:xfrm>
            <a:off x="154967" y="5943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E27BD6-221E-325E-9153-A9940AC4A0CB}"/>
              </a:ext>
            </a:extLst>
          </p:cNvPr>
          <p:cNvCxnSpPr/>
          <p:nvPr/>
        </p:nvCxnSpPr>
        <p:spPr>
          <a:xfrm>
            <a:off x="152400" y="6096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A91F34-A38F-BED6-1D42-47CD86DF85DB}"/>
              </a:ext>
            </a:extLst>
          </p:cNvPr>
          <p:cNvCxnSpPr>
            <a:cxnSpLocks/>
          </p:cNvCxnSpPr>
          <p:nvPr/>
        </p:nvCxnSpPr>
        <p:spPr>
          <a:xfrm>
            <a:off x="381000" y="2139571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1079B4-5247-8CD1-7B05-9AA85605AF04}"/>
              </a:ext>
            </a:extLst>
          </p:cNvPr>
          <p:cNvCxnSpPr>
            <a:cxnSpLocks/>
          </p:cNvCxnSpPr>
          <p:nvPr/>
        </p:nvCxnSpPr>
        <p:spPr>
          <a:xfrm>
            <a:off x="533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7D2F78-22FC-3E81-D2F5-7CB650AB5848}"/>
              </a:ext>
            </a:extLst>
          </p:cNvPr>
          <p:cNvCxnSpPr>
            <a:cxnSpLocks/>
          </p:cNvCxnSpPr>
          <p:nvPr/>
        </p:nvCxnSpPr>
        <p:spPr>
          <a:xfrm>
            <a:off x="685800" y="2145543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9F33BD-9930-C0EC-8F41-5856EC98EA43}"/>
              </a:ext>
            </a:extLst>
          </p:cNvPr>
          <p:cNvCxnSpPr>
            <a:cxnSpLocks/>
          </p:cNvCxnSpPr>
          <p:nvPr/>
        </p:nvCxnSpPr>
        <p:spPr>
          <a:xfrm>
            <a:off x="838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5F9A2C-978B-2F44-D21B-EBA38A497491}"/>
              </a:ext>
            </a:extLst>
          </p:cNvPr>
          <p:cNvCxnSpPr>
            <a:cxnSpLocks/>
          </p:cNvCxnSpPr>
          <p:nvPr/>
        </p:nvCxnSpPr>
        <p:spPr>
          <a:xfrm>
            <a:off x="990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D83AD96-95F4-C36E-1E9E-AD2D474D8EE0}"/>
              </a:ext>
            </a:extLst>
          </p:cNvPr>
          <p:cNvCxnSpPr>
            <a:cxnSpLocks/>
          </p:cNvCxnSpPr>
          <p:nvPr/>
        </p:nvCxnSpPr>
        <p:spPr>
          <a:xfrm>
            <a:off x="1143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344691-9856-B987-72AD-F55E1F8D9A51}"/>
              </a:ext>
            </a:extLst>
          </p:cNvPr>
          <p:cNvCxnSpPr>
            <a:cxnSpLocks/>
          </p:cNvCxnSpPr>
          <p:nvPr/>
        </p:nvCxnSpPr>
        <p:spPr>
          <a:xfrm>
            <a:off x="1295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A8FCC3-D04D-8778-4760-9C80593AC7D1}"/>
              </a:ext>
            </a:extLst>
          </p:cNvPr>
          <p:cNvCxnSpPr>
            <a:cxnSpLocks/>
          </p:cNvCxnSpPr>
          <p:nvPr/>
        </p:nvCxnSpPr>
        <p:spPr>
          <a:xfrm>
            <a:off x="1447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0BD582-3111-E7CC-1850-114413BCDAE1}"/>
              </a:ext>
            </a:extLst>
          </p:cNvPr>
          <p:cNvCxnSpPr>
            <a:cxnSpLocks/>
          </p:cNvCxnSpPr>
          <p:nvPr/>
        </p:nvCxnSpPr>
        <p:spPr>
          <a:xfrm>
            <a:off x="1600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94B8F21-67D1-79DE-CFBF-C5B52EB8B07F}"/>
              </a:ext>
            </a:extLst>
          </p:cNvPr>
          <p:cNvCxnSpPr>
            <a:cxnSpLocks/>
          </p:cNvCxnSpPr>
          <p:nvPr/>
        </p:nvCxnSpPr>
        <p:spPr>
          <a:xfrm>
            <a:off x="1752600" y="2139571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ED299E-9827-C8EC-0F8E-EED984EAA85F}"/>
              </a:ext>
            </a:extLst>
          </p:cNvPr>
          <p:cNvCxnSpPr>
            <a:cxnSpLocks/>
          </p:cNvCxnSpPr>
          <p:nvPr/>
        </p:nvCxnSpPr>
        <p:spPr>
          <a:xfrm>
            <a:off x="1905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288BE00-0870-6547-E21A-00A5FE097295}"/>
              </a:ext>
            </a:extLst>
          </p:cNvPr>
          <p:cNvCxnSpPr>
            <a:cxnSpLocks/>
          </p:cNvCxnSpPr>
          <p:nvPr/>
        </p:nvCxnSpPr>
        <p:spPr>
          <a:xfrm>
            <a:off x="2057400" y="2145543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8664DE-CAFB-CD61-A271-5D63DB1B99BA}"/>
              </a:ext>
            </a:extLst>
          </p:cNvPr>
          <p:cNvCxnSpPr>
            <a:cxnSpLocks/>
          </p:cNvCxnSpPr>
          <p:nvPr/>
        </p:nvCxnSpPr>
        <p:spPr>
          <a:xfrm>
            <a:off x="2209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051D55-14E8-8BA5-D336-CC8F509D73F0}"/>
              </a:ext>
            </a:extLst>
          </p:cNvPr>
          <p:cNvCxnSpPr>
            <a:cxnSpLocks/>
          </p:cNvCxnSpPr>
          <p:nvPr/>
        </p:nvCxnSpPr>
        <p:spPr>
          <a:xfrm>
            <a:off x="2362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B1D645-E4D7-1AD0-7878-526DD5F70E1E}"/>
              </a:ext>
            </a:extLst>
          </p:cNvPr>
          <p:cNvCxnSpPr>
            <a:cxnSpLocks/>
          </p:cNvCxnSpPr>
          <p:nvPr/>
        </p:nvCxnSpPr>
        <p:spPr>
          <a:xfrm>
            <a:off x="2514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A503B9-2E41-A4CC-AAF4-EEC172C6E05A}"/>
              </a:ext>
            </a:extLst>
          </p:cNvPr>
          <p:cNvCxnSpPr>
            <a:cxnSpLocks/>
          </p:cNvCxnSpPr>
          <p:nvPr/>
        </p:nvCxnSpPr>
        <p:spPr>
          <a:xfrm>
            <a:off x="2667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2F4A809-7160-6C6B-5E48-C3F770DEC976}"/>
              </a:ext>
            </a:extLst>
          </p:cNvPr>
          <p:cNvCxnSpPr>
            <a:cxnSpLocks/>
          </p:cNvCxnSpPr>
          <p:nvPr/>
        </p:nvCxnSpPr>
        <p:spPr>
          <a:xfrm>
            <a:off x="2819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DBF0ABC-7265-D412-44B1-3E934A129AC7}"/>
              </a:ext>
            </a:extLst>
          </p:cNvPr>
          <p:cNvCxnSpPr>
            <a:cxnSpLocks/>
          </p:cNvCxnSpPr>
          <p:nvPr/>
        </p:nvCxnSpPr>
        <p:spPr>
          <a:xfrm>
            <a:off x="2971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1433815-C345-A7D1-4EF4-7B4461699766}"/>
              </a:ext>
            </a:extLst>
          </p:cNvPr>
          <p:cNvCxnSpPr>
            <a:cxnSpLocks/>
          </p:cNvCxnSpPr>
          <p:nvPr/>
        </p:nvCxnSpPr>
        <p:spPr>
          <a:xfrm>
            <a:off x="3124200" y="2139571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F042BD2-1A03-A9AA-91BF-98BE5D844984}"/>
              </a:ext>
            </a:extLst>
          </p:cNvPr>
          <p:cNvCxnSpPr>
            <a:cxnSpLocks/>
          </p:cNvCxnSpPr>
          <p:nvPr/>
        </p:nvCxnSpPr>
        <p:spPr>
          <a:xfrm>
            <a:off x="3276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952D23-46C2-1E8E-38DD-68E8F938D518}"/>
              </a:ext>
            </a:extLst>
          </p:cNvPr>
          <p:cNvCxnSpPr>
            <a:cxnSpLocks/>
          </p:cNvCxnSpPr>
          <p:nvPr/>
        </p:nvCxnSpPr>
        <p:spPr>
          <a:xfrm>
            <a:off x="3429000" y="2145543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408D454-DDE0-9064-27D0-2950C35423C7}"/>
              </a:ext>
            </a:extLst>
          </p:cNvPr>
          <p:cNvCxnSpPr>
            <a:cxnSpLocks/>
          </p:cNvCxnSpPr>
          <p:nvPr/>
        </p:nvCxnSpPr>
        <p:spPr>
          <a:xfrm>
            <a:off x="3581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A770560-E30E-1F54-C00E-45885A3128E7}"/>
              </a:ext>
            </a:extLst>
          </p:cNvPr>
          <p:cNvCxnSpPr>
            <a:cxnSpLocks/>
          </p:cNvCxnSpPr>
          <p:nvPr/>
        </p:nvCxnSpPr>
        <p:spPr>
          <a:xfrm>
            <a:off x="3733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F61C7E-E5A0-2DC7-70C5-3056254EB916}"/>
              </a:ext>
            </a:extLst>
          </p:cNvPr>
          <p:cNvCxnSpPr>
            <a:cxnSpLocks/>
          </p:cNvCxnSpPr>
          <p:nvPr/>
        </p:nvCxnSpPr>
        <p:spPr>
          <a:xfrm>
            <a:off x="3886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A5325B-35FA-F570-7CF9-805369F8DC06}"/>
              </a:ext>
            </a:extLst>
          </p:cNvPr>
          <p:cNvCxnSpPr>
            <a:cxnSpLocks/>
          </p:cNvCxnSpPr>
          <p:nvPr/>
        </p:nvCxnSpPr>
        <p:spPr>
          <a:xfrm>
            <a:off x="4038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D79B40-1301-58C3-92DA-CFDB895EBD3B}"/>
              </a:ext>
            </a:extLst>
          </p:cNvPr>
          <p:cNvCxnSpPr>
            <a:cxnSpLocks/>
          </p:cNvCxnSpPr>
          <p:nvPr/>
        </p:nvCxnSpPr>
        <p:spPr>
          <a:xfrm>
            <a:off x="4191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87D3CD-D2EF-7328-9FDE-63A056980295}"/>
              </a:ext>
            </a:extLst>
          </p:cNvPr>
          <p:cNvCxnSpPr>
            <a:cxnSpLocks/>
          </p:cNvCxnSpPr>
          <p:nvPr/>
        </p:nvCxnSpPr>
        <p:spPr>
          <a:xfrm>
            <a:off x="4343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A415AF7-71B8-0C24-383D-E47F3D0BE02B}"/>
              </a:ext>
            </a:extLst>
          </p:cNvPr>
          <p:cNvCxnSpPr>
            <a:cxnSpLocks/>
          </p:cNvCxnSpPr>
          <p:nvPr/>
        </p:nvCxnSpPr>
        <p:spPr>
          <a:xfrm>
            <a:off x="4495800" y="2139571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8B9211-A863-1A5D-FD1D-B92E9741574C}"/>
              </a:ext>
            </a:extLst>
          </p:cNvPr>
          <p:cNvCxnSpPr>
            <a:cxnSpLocks/>
          </p:cNvCxnSpPr>
          <p:nvPr/>
        </p:nvCxnSpPr>
        <p:spPr>
          <a:xfrm>
            <a:off x="4648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9050DA-7CE8-7CAA-57D1-9F1D06B84ED2}"/>
              </a:ext>
            </a:extLst>
          </p:cNvPr>
          <p:cNvCxnSpPr>
            <a:cxnSpLocks/>
          </p:cNvCxnSpPr>
          <p:nvPr/>
        </p:nvCxnSpPr>
        <p:spPr>
          <a:xfrm>
            <a:off x="4800600" y="2145543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B9D5346-2512-35F9-25EA-C772C03F7294}"/>
              </a:ext>
            </a:extLst>
          </p:cNvPr>
          <p:cNvCxnSpPr>
            <a:cxnSpLocks/>
          </p:cNvCxnSpPr>
          <p:nvPr/>
        </p:nvCxnSpPr>
        <p:spPr>
          <a:xfrm>
            <a:off x="4953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6251CAB-D830-D7E8-DD5A-C023AA321446}"/>
              </a:ext>
            </a:extLst>
          </p:cNvPr>
          <p:cNvCxnSpPr>
            <a:cxnSpLocks/>
          </p:cNvCxnSpPr>
          <p:nvPr/>
        </p:nvCxnSpPr>
        <p:spPr>
          <a:xfrm>
            <a:off x="5105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658309-ECE3-CCF3-189C-B5508E6BD813}"/>
              </a:ext>
            </a:extLst>
          </p:cNvPr>
          <p:cNvCxnSpPr>
            <a:cxnSpLocks/>
          </p:cNvCxnSpPr>
          <p:nvPr/>
        </p:nvCxnSpPr>
        <p:spPr>
          <a:xfrm>
            <a:off x="5257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3333E7-DE4E-F251-1697-3DDCE2CF0923}"/>
              </a:ext>
            </a:extLst>
          </p:cNvPr>
          <p:cNvCxnSpPr>
            <a:cxnSpLocks/>
          </p:cNvCxnSpPr>
          <p:nvPr/>
        </p:nvCxnSpPr>
        <p:spPr>
          <a:xfrm>
            <a:off x="5410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28AAC2-BFC1-4E92-701D-6841E9DAD931}"/>
              </a:ext>
            </a:extLst>
          </p:cNvPr>
          <p:cNvCxnSpPr>
            <a:cxnSpLocks/>
          </p:cNvCxnSpPr>
          <p:nvPr/>
        </p:nvCxnSpPr>
        <p:spPr>
          <a:xfrm>
            <a:off x="5562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3611A48-5337-51EB-6461-482D157AAA7A}"/>
              </a:ext>
            </a:extLst>
          </p:cNvPr>
          <p:cNvCxnSpPr>
            <a:cxnSpLocks/>
          </p:cNvCxnSpPr>
          <p:nvPr/>
        </p:nvCxnSpPr>
        <p:spPr>
          <a:xfrm>
            <a:off x="5715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292F0C1-5D4E-B2E2-A525-37C8B7385FBF}"/>
              </a:ext>
            </a:extLst>
          </p:cNvPr>
          <p:cNvSpPr txBox="1"/>
          <p:nvPr/>
        </p:nvSpPr>
        <p:spPr>
          <a:xfrm>
            <a:off x="6921700" y="1642005"/>
            <a:ext cx="3987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 that ECB  is a </a:t>
            </a:r>
            <a:r>
              <a:rPr lang="en-US" b="1" dirty="0"/>
              <a:t>block cipher</a:t>
            </a:r>
            <a:r>
              <a:rPr lang="en-US" dirty="0"/>
              <a:t> so it will encrypt the image “block by block”</a:t>
            </a:r>
          </a:p>
        </p:txBody>
      </p: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64B3B002-3345-9741-1838-D1345032A790}"/>
              </a:ext>
            </a:extLst>
          </p:cNvPr>
          <p:cNvSpPr/>
          <p:nvPr/>
        </p:nvSpPr>
        <p:spPr>
          <a:xfrm>
            <a:off x="5030857" y="2706363"/>
            <a:ext cx="2892284" cy="1369637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Important Properties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7E1735-21C0-96AA-6859-8CDAA12FA5B2}"/>
              </a:ext>
            </a:extLst>
          </p:cNvPr>
          <p:cNvSpPr txBox="1"/>
          <p:nvPr/>
        </p:nvSpPr>
        <p:spPr>
          <a:xfrm>
            <a:off x="7655787" y="2574103"/>
            <a:ext cx="3857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small differences in plaintext result in different ciphertexts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Blocks in plaintext that are the same will also have matching ciphertexts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B1B10B8-701B-FAE2-AAD8-55AE2CB8693B}"/>
                  </a:ext>
                </a:extLst>
              </p14:cNvPr>
              <p14:cNvContentPartPr/>
              <p14:nvPr/>
            </p14:nvContentPartPr>
            <p14:xfrm>
              <a:off x="703749" y="4293771"/>
              <a:ext cx="123480" cy="1155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B1B10B8-701B-FAE2-AAD8-55AE2CB869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49" y="4258131"/>
                <a:ext cx="1951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B70C81F-1C32-6643-A216-500665FA358A}"/>
                  </a:ext>
                </a:extLst>
              </p14:cNvPr>
              <p14:cNvContentPartPr/>
              <p14:nvPr/>
            </p14:nvContentPartPr>
            <p14:xfrm>
              <a:off x="1467669" y="5788131"/>
              <a:ext cx="134280" cy="149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B70C81F-1C32-6643-A216-500665FA35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1669" y="5752491"/>
                <a:ext cx="205920" cy="2214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7020DA93-9604-C9F1-B28F-F69D7A2B704C}"/>
              </a:ext>
            </a:extLst>
          </p:cNvPr>
          <p:cNvSpPr txBox="1"/>
          <p:nvPr/>
        </p:nvSpPr>
        <p:spPr>
          <a:xfrm>
            <a:off x="6653582" y="4742436"/>
            <a:ext cx="4166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Dividing this image up, we can see that there are many blocks that are the exact same!</a:t>
            </a:r>
          </a:p>
        </p:txBody>
      </p:sp>
    </p:spTree>
    <p:extLst>
      <p:ext uri="{BB962C8B-B14F-4D97-AF65-F5344CB8AC3E}">
        <p14:creationId xmlns:p14="http://schemas.microsoft.com/office/powerpoint/2010/main" val="3162745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9B3F8-57DD-D1D4-AC43-0D2A2ACCA5E5}"/>
              </a:ext>
            </a:extLst>
          </p:cNvPr>
          <p:cNvSpPr txBox="1"/>
          <p:nvPr/>
        </p:nvSpPr>
        <p:spPr>
          <a:xfrm>
            <a:off x="228600" y="86102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Why does this suck?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0EC52D3-46B3-22F1-0A6D-77F1D48A4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16" y="2250309"/>
            <a:ext cx="5479484" cy="400114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16FEC-3476-27D3-6F39-7FED96308F26}"/>
              </a:ext>
            </a:extLst>
          </p:cNvPr>
          <p:cNvSpPr txBox="1"/>
          <p:nvPr/>
        </p:nvSpPr>
        <p:spPr>
          <a:xfrm>
            <a:off x="149833" y="1815429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sus.bmp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428570-06D8-C24D-34CC-038CFA0B70EE}"/>
              </a:ext>
            </a:extLst>
          </p:cNvPr>
          <p:cNvCxnSpPr/>
          <p:nvPr/>
        </p:nvCxnSpPr>
        <p:spPr>
          <a:xfrm>
            <a:off x="149833" y="2438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BD426E-D836-B9E2-7767-E623486DA00C}"/>
              </a:ext>
            </a:extLst>
          </p:cNvPr>
          <p:cNvCxnSpPr/>
          <p:nvPr/>
        </p:nvCxnSpPr>
        <p:spPr>
          <a:xfrm>
            <a:off x="149833" y="2590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E5C99-50FC-4B2F-6EFD-EFBF7D11FB22}"/>
              </a:ext>
            </a:extLst>
          </p:cNvPr>
          <p:cNvCxnSpPr/>
          <p:nvPr/>
        </p:nvCxnSpPr>
        <p:spPr>
          <a:xfrm>
            <a:off x="152400" y="2743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5E593A-E43D-7502-680A-6AE2E8125A4F}"/>
              </a:ext>
            </a:extLst>
          </p:cNvPr>
          <p:cNvCxnSpPr/>
          <p:nvPr/>
        </p:nvCxnSpPr>
        <p:spPr>
          <a:xfrm>
            <a:off x="152400" y="2895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F5D348-0926-C337-77B7-AD76E384D30D}"/>
              </a:ext>
            </a:extLst>
          </p:cNvPr>
          <p:cNvCxnSpPr/>
          <p:nvPr/>
        </p:nvCxnSpPr>
        <p:spPr>
          <a:xfrm>
            <a:off x="149833" y="3048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416470C-A16D-6E74-4D3B-B18C63E6FE44}"/>
              </a:ext>
            </a:extLst>
          </p:cNvPr>
          <p:cNvCxnSpPr/>
          <p:nvPr/>
        </p:nvCxnSpPr>
        <p:spPr>
          <a:xfrm>
            <a:off x="152400" y="3200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444D0C-9854-CA65-E793-65B10D39ADD9}"/>
              </a:ext>
            </a:extLst>
          </p:cNvPr>
          <p:cNvCxnSpPr/>
          <p:nvPr/>
        </p:nvCxnSpPr>
        <p:spPr>
          <a:xfrm>
            <a:off x="152400" y="3352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607E7A-EF6E-C75C-976C-B2405289AF80}"/>
              </a:ext>
            </a:extLst>
          </p:cNvPr>
          <p:cNvCxnSpPr/>
          <p:nvPr/>
        </p:nvCxnSpPr>
        <p:spPr>
          <a:xfrm>
            <a:off x="154967" y="3505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CE3B01-C39D-7C19-F5DA-365430B290DF}"/>
              </a:ext>
            </a:extLst>
          </p:cNvPr>
          <p:cNvCxnSpPr/>
          <p:nvPr/>
        </p:nvCxnSpPr>
        <p:spPr>
          <a:xfrm>
            <a:off x="154967" y="3657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9E7096C-043B-CBB5-E416-10E962A053EA}"/>
              </a:ext>
            </a:extLst>
          </p:cNvPr>
          <p:cNvCxnSpPr/>
          <p:nvPr/>
        </p:nvCxnSpPr>
        <p:spPr>
          <a:xfrm>
            <a:off x="152400" y="3810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7D7092-1E3A-FFAA-A70E-2D3E57FCC2CE}"/>
              </a:ext>
            </a:extLst>
          </p:cNvPr>
          <p:cNvCxnSpPr/>
          <p:nvPr/>
        </p:nvCxnSpPr>
        <p:spPr>
          <a:xfrm>
            <a:off x="152400" y="3962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CFC06E-AD82-D075-0531-D7DD0E33C874}"/>
              </a:ext>
            </a:extLst>
          </p:cNvPr>
          <p:cNvCxnSpPr/>
          <p:nvPr/>
        </p:nvCxnSpPr>
        <p:spPr>
          <a:xfrm>
            <a:off x="152400" y="4114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2CD0BA-6BEA-BBCB-EDBB-4AB06F00B3D3}"/>
              </a:ext>
            </a:extLst>
          </p:cNvPr>
          <p:cNvCxnSpPr/>
          <p:nvPr/>
        </p:nvCxnSpPr>
        <p:spPr>
          <a:xfrm>
            <a:off x="154967" y="4267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01B108-B1C0-FB8F-49EC-FEC914FBA3FD}"/>
              </a:ext>
            </a:extLst>
          </p:cNvPr>
          <p:cNvCxnSpPr/>
          <p:nvPr/>
        </p:nvCxnSpPr>
        <p:spPr>
          <a:xfrm>
            <a:off x="154967" y="4419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CFCBD4-9316-282E-0283-6D251AC06E74}"/>
              </a:ext>
            </a:extLst>
          </p:cNvPr>
          <p:cNvCxnSpPr/>
          <p:nvPr/>
        </p:nvCxnSpPr>
        <p:spPr>
          <a:xfrm>
            <a:off x="152400" y="4572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1B7DA5-E210-CF4B-F11C-FCCDBBA5E637}"/>
              </a:ext>
            </a:extLst>
          </p:cNvPr>
          <p:cNvCxnSpPr/>
          <p:nvPr/>
        </p:nvCxnSpPr>
        <p:spPr>
          <a:xfrm>
            <a:off x="147266" y="4724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AA16C4F-77D6-7E55-0B6A-AE159B75275E}"/>
              </a:ext>
            </a:extLst>
          </p:cNvPr>
          <p:cNvCxnSpPr/>
          <p:nvPr/>
        </p:nvCxnSpPr>
        <p:spPr>
          <a:xfrm>
            <a:off x="147266" y="4876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9501BEF-90C0-9822-0665-EE1587847C5B}"/>
              </a:ext>
            </a:extLst>
          </p:cNvPr>
          <p:cNvCxnSpPr/>
          <p:nvPr/>
        </p:nvCxnSpPr>
        <p:spPr>
          <a:xfrm>
            <a:off x="149833" y="5029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36E1A5D-452D-BD62-93F5-BFC49E38A5CA}"/>
              </a:ext>
            </a:extLst>
          </p:cNvPr>
          <p:cNvCxnSpPr/>
          <p:nvPr/>
        </p:nvCxnSpPr>
        <p:spPr>
          <a:xfrm>
            <a:off x="149833" y="5181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56951F-B10B-75C7-2667-074FD084E866}"/>
              </a:ext>
            </a:extLst>
          </p:cNvPr>
          <p:cNvCxnSpPr/>
          <p:nvPr/>
        </p:nvCxnSpPr>
        <p:spPr>
          <a:xfrm>
            <a:off x="147266" y="5334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709ED1-4950-6F52-9ACD-B18E6AA9007D}"/>
              </a:ext>
            </a:extLst>
          </p:cNvPr>
          <p:cNvCxnSpPr/>
          <p:nvPr/>
        </p:nvCxnSpPr>
        <p:spPr>
          <a:xfrm>
            <a:off x="152400" y="54864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0FC455E-52CA-6550-84F8-B1CD0D6D9ABF}"/>
              </a:ext>
            </a:extLst>
          </p:cNvPr>
          <p:cNvCxnSpPr/>
          <p:nvPr/>
        </p:nvCxnSpPr>
        <p:spPr>
          <a:xfrm>
            <a:off x="152400" y="56388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7B841B-FA4E-EE70-9433-89A0AD10981A}"/>
              </a:ext>
            </a:extLst>
          </p:cNvPr>
          <p:cNvCxnSpPr/>
          <p:nvPr/>
        </p:nvCxnSpPr>
        <p:spPr>
          <a:xfrm>
            <a:off x="154967" y="57912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D302BD-333A-853C-46E6-6B0921295696}"/>
              </a:ext>
            </a:extLst>
          </p:cNvPr>
          <p:cNvCxnSpPr/>
          <p:nvPr/>
        </p:nvCxnSpPr>
        <p:spPr>
          <a:xfrm>
            <a:off x="154967" y="59436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E27BD6-221E-325E-9153-A9940AC4A0CB}"/>
              </a:ext>
            </a:extLst>
          </p:cNvPr>
          <p:cNvCxnSpPr/>
          <p:nvPr/>
        </p:nvCxnSpPr>
        <p:spPr>
          <a:xfrm>
            <a:off x="152400" y="6096000"/>
            <a:ext cx="5717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A91F34-A38F-BED6-1D42-47CD86DF85DB}"/>
              </a:ext>
            </a:extLst>
          </p:cNvPr>
          <p:cNvCxnSpPr>
            <a:cxnSpLocks/>
          </p:cNvCxnSpPr>
          <p:nvPr/>
        </p:nvCxnSpPr>
        <p:spPr>
          <a:xfrm>
            <a:off x="381000" y="2139571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C1079B4-5247-8CD1-7B05-9AA85605AF04}"/>
              </a:ext>
            </a:extLst>
          </p:cNvPr>
          <p:cNvCxnSpPr>
            <a:cxnSpLocks/>
          </p:cNvCxnSpPr>
          <p:nvPr/>
        </p:nvCxnSpPr>
        <p:spPr>
          <a:xfrm>
            <a:off x="533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7D2F78-22FC-3E81-D2F5-7CB650AB5848}"/>
              </a:ext>
            </a:extLst>
          </p:cNvPr>
          <p:cNvCxnSpPr>
            <a:cxnSpLocks/>
          </p:cNvCxnSpPr>
          <p:nvPr/>
        </p:nvCxnSpPr>
        <p:spPr>
          <a:xfrm>
            <a:off x="685800" y="2145543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9F33BD-9930-C0EC-8F41-5856EC98EA43}"/>
              </a:ext>
            </a:extLst>
          </p:cNvPr>
          <p:cNvCxnSpPr>
            <a:cxnSpLocks/>
          </p:cNvCxnSpPr>
          <p:nvPr/>
        </p:nvCxnSpPr>
        <p:spPr>
          <a:xfrm>
            <a:off x="838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5F9A2C-978B-2F44-D21B-EBA38A497491}"/>
              </a:ext>
            </a:extLst>
          </p:cNvPr>
          <p:cNvCxnSpPr>
            <a:cxnSpLocks/>
          </p:cNvCxnSpPr>
          <p:nvPr/>
        </p:nvCxnSpPr>
        <p:spPr>
          <a:xfrm>
            <a:off x="990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D83AD96-95F4-C36E-1E9E-AD2D474D8EE0}"/>
              </a:ext>
            </a:extLst>
          </p:cNvPr>
          <p:cNvCxnSpPr>
            <a:cxnSpLocks/>
          </p:cNvCxnSpPr>
          <p:nvPr/>
        </p:nvCxnSpPr>
        <p:spPr>
          <a:xfrm>
            <a:off x="1143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D344691-9856-B987-72AD-F55E1F8D9A51}"/>
              </a:ext>
            </a:extLst>
          </p:cNvPr>
          <p:cNvCxnSpPr>
            <a:cxnSpLocks/>
          </p:cNvCxnSpPr>
          <p:nvPr/>
        </p:nvCxnSpPr>
        <p:spPr>
          <a:xfrm>
            <a:off x="1295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A8FCC3-D04D-8778-4760-9C80593AC7D1}"/>
              </a:ext>
            </a:extLst>
          </p:cNvPr>
          <p:cNvCxnSpPr>
            <a:cxnSpLocks/>
          </p:cNvCxnSpPr>
          <p:nvPr/>
        </p:nvCxnSpPr>
        <p:spPr>
          <a:xfrm>
            <a:off x="1447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0BD582-3111-E7CC-1850-114413BCDAE1}"/>
              </a:ext>
            </a:extLst>
          </p:cNvPr>
          <p:cNvCxnSpPr>
            <a:cxnSpLocks/>
          </p:cNvCxnSpPr>
          <p:nvPr/>
        </p:nvCxnSpPr>
        <p:spPr>
          <a:xfrm>
            <a:off x="1600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94B8F21-67D1-79DE-CFBF-C5B52EB8B07F}"/>
              </a:ext>
            </a:extLst>
          </p:cNvPr>
          <p:cNvCxnSpPr>
            <a:cxnSpLocks/>
          </p:cNvCxnSpPr>
          <p:nvPr/>
        </p:nvCxnSpPr>
        <p:spPr>
          <a:xfrm>
            <a:off x="1752600" y="2139571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ED299E-9827-C8EC-0F8E-EED984EAA85F}"/>
              </a:ext>
            </a:extLst>
          </p:cNvPr>
          <p:cNvCxnSpPr>
            <a:cxnSpLocks/>
          </p:cNvCxnSpPr>
          <p:nvPr/>
        </p:nvCxnSpPr>
        <p:spPr>
          <a:xfrm>
            <a:off x="1905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288BE00-0870-6547-E21A-00A5FE097295}"/>
              </a:ext>
            </a:extLst>
          </p:cNvPr>
          <p:cNvCxnSpPr>
            <a:cxnSpLocks/>
          </p:cNvCxnSpPr>
          <p:nvPr/>
        </p:nvCxnSpPr>
        <p:spPr>
          <a:xfrm>
            <a:off x="2057400" y="2145543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8664DE-CAFB-CD61-A271-5D63DB1B99BA}"/>
              </a:ext>
            </a:extLst>
          </p:cNvPr>
          <p:cNvCxnSpPr>
            <a:cxnSpLocks/>
          </p:cNvCxnSpPr>
          <p:nvPr/>
        </p:nvCxnSpPr>
        <p:spPr>
          <a:xfrm>
            <a:off x="2209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C051D55-14E8-8BA5-D336-CC8F509D73F0}"/>
              </a:ext>
            </a:extLst>
          </p:cNvPr>
          <p:cNvCxnSpPr>
            <a:cxnSpLocks/>
          </p:cNvCxnSpPr>
          <p:nvPr/>
        </p:nvCxnSpPr>
        <p:spPr>
          <a:xfrm>
            <a:off x="2362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1B1D645-E4D7-1AD0-7878-526DD5F70E1E}"/>
              </a:ext>
            </a:extLst>
          </p:cNvPr>
          <p:cNvCxnSpPr>
            <a:cxnSpLocks/>
          </p:cNvCxnSpPr>
          <p:nvPr/>
        </p:nvCxnSpPr>
        <p:spPr>
          <a:xfrm>
            <a:off x="2514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A503B9-2E41-A4CC-AAF4-EEC172C6E05A}"/>
              </a:ext>
            </a:extLst>
          </p:cNvPr>
          <p:cNvCxnSpPr>
            <a:cxnSpLocks/>
          </p:cNvCxnSpPr>
          <p:nvPr/>
        </p:nvCxnSpPr>
        <p:spPr>
          <a:xfrm>
            <a:off x="2667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2F4A809-7160-6C6B-5E48-C3F770DEC976}"/>
              </a:ext>
            </a:extLst>
          </p:cNvPr>
          <p:cNvCxnSpPr>
            <a:cxnSpLocks/>
          </p:cNvCxnSpPr>
          <p:nvPr/>
        </p:nvCxnSpPr>
        <p:spPr>
          <a:xfrm>
            <a:off x="2819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DBF0ABC-7265-D412-44B1-3E934A129AC7}"/>
              </a:ext>
            </a:extLst>
          </p:cNvPr>
          <p:cNvCxnSpPr>
            <a:cxnSpLocks/>
          </p:cNvCxnSpPr>
          <p:nvPr/>
        </p:nvCxnSpPr>
        <p:spPr>
          <a:xfrm>
            <a:off x="2971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1433815-C345-A7D1-4EF4-7B4461699766}"/>
              </a:ext>
            </a:extLst>
          </p:cNvPr>
          <p:cNvCxnSpPr>
            <a:cxnSpLocks/>
          </p:cNvCxnSpPr>
          <p:nvPr/>
        </p:nvCxnSpPr>
        <p:spPr>
          <a:xfrm>
            <a:off x="3124200" y="2139571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F042BD2-1A03-A9AA-91BF-98BE5D844984}"/>
              </a:ext>
            </a:extLst>
          </p:cNvPr>
          <p:cNvCxnSpPr>
            <a:cxnSpLocks/>
          </p:cNvCxnSpPr>
          <p:nvPr/>
        </p:nvCxnSpPr>
        <p:spPr>
          <a:xfrm>
            <a:off x="3276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952D23-46C2-1E8E-38DD-68E8F938D518}"/>
              </a:ext>
            </a:extLst>
          </p:cNvPr>
          <p:cNvCxnSpPr>
            <a:cxnSpLocks/>
          </p:cNvCxnSpPr>
          <p:nvPr/>
        </p:nvCxnSpPr>
        <p:spPr>
          <a:xfrm>
            <a:off x="3429000" y="2145543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408D454-DDE0-9064-27D0-2950C35423C7}"/>
              </a:ext>
            </a:extLst>
          </p:cNvPr>
          <p:cNvCxnSpPr>
            <a:cxnSpLocks/>
          </p:cNvCxnSpPr>
          <p:nvPr/>
        </p:nvCxnSpPr>
        <p:spPr>
          <a:xfrm>
            <a:off x="3581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A770560-E30E-1F54-C00E-45885A3128E7}"/>
              </a:ext>
            </a:extLst>
          </p:cNvPr>
          <p:cNvCxnSpPr>
            <a:cxnSpLocks/>
          </p:cNvCxnSpPr>
          <p:nvPr/>
        </p:nvCxnSpPr>
        <p:spPr>
          <a:xfrm>
            <a:off x="3733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6F61C7E-E5A0-2DC7-70C5-3056254EB916}"/>
              </a:ext>
            </a:extLst>
          </p:cNvPr>
          <p:cNvCxnSpPr>
            <a:cxnSpLocks/>
          </p:cNvCxnSpPr>
          <p:nvPr/>
        </p:nvCxnSpPr>
        <p:spPr>
          <a:xfrm>
            <a:off x="3886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8A5325B-35FA-F570-7CF9-805369F8DC06}"/>
              </a:ext>
            </a:extLst>
          </p:cNvPr>
          <p:cNvCxnSpPr>
            <a:cxnSpLocks/>
          </p:cNvCxnSpPr>
          <p:nvPr/>
        </p:nvCxnSpPr>
        <p:spPr>
          <a:xfrm>
            <a:off x="4038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9D79B40-1301-58C3-92DA-CFDB895EBD3B}"/>
              </a:ext>
            </a:extLst>
          </p:cNvPr>
          <p:cNvCxnSpPr>
            <a:cxnSpLocks/>
          </p:cNvCxnSpPr>
          <p:nvPr/>
        </p:nvCxnSpPr>
        <p:spPr>
          <a:xfrm>
            <a:off x="4191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87D3CD-D2EF-7328-9FDE-63A056980295}"/>
              </a:ext>
            </a:extLst>
          </p:cNvPr>
          <p:cNvCxnSpPr>
            <a:cxnSpLocks/>
          </p:cNvCxnSpPr>
          <p:nvPr/>
        </p:nvCxnSpPr>
        <p:spPr>
          <a:xfrm>
            <a:off x="4343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A415AF7-71B8-0C24-383D-E47F3D0BE02B}"/>
              </a:ext>
            </a:extLst>
          </p:cNvPr>
          <p:cNvCxnSpPr>
            <a:cxnSpLocks/>
          </p:cNvCxnSpPr>
          <p:nvPr/>
        </p:nvCxnSpPr>
        <p:spPr>
          <a:xfrm>
            <a:off x="4495800" y="2139571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8B9211-A863-1A5D-FD1D-B92E9741574C}"/>
              </a:ext>
            </a:extLst>
          </p:cNvPr>
          <p:cNvCxnSpPr>
            <a:cxnSpLocks/>
          </p:cNvCxnSpPr>
          <p:nvPr/>
        </p:nvCxnSpPr>
        <p:spPr>
          <a:xfrm>
            <a:off x="4648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9050DA-7CE8-7CAA-57D1-9F1D06B84ED2}"/>
              </a:ext>
            </a:extLst>
          </p:cNvPr>
          <p:cNvCxnSpPr>
            <a:cxnSpLocks/>
          </p:cNvCxnSpPr>
          <p:nvPr/>
        </p:nvCxnSpPr>
        <p:spPr>
          <a:xfrm>
            <a:off x="4800600" y="2145543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B9D5346-2512-35F9-25EA-C772C03F7294}"/>
              </a:ext>
            </a:extLst>
          </p:cNvPr>
          <p:cNvCxnSpPr>
            <a:cxnSpLocks/>
          </p:cNvCxnSpPr>
          <p:nvPr/>
        </p:nvCxnSpPr>
        <p:spPr>
          <a:xfrm>
            <a:off x="4953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6251CAB-D830-D7E8-DD5A-C023AA321446}"/>
              </a:ext>
            </a:extLst>
          </p:cNvPr>
          <p:cNvCxnSpPr>
            <a:cxnSpLocks/>
          </p:cNvCxnSpPr>
          <p:nvPr/>
        </p:nvCxnSpPr>
        <p:spPr>
          <a:xfrm>
            <a:off x="51054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F658309-ECE3-CCF3-189C-B5508E6BD813}"/>
              </a:ext>
            </a:extLst>
          </p:cNvPr>
          <p:cNvCxnSpPr>
            <a:cxnSpLocks/>
          </p:cNvCxnSpPr>
          <p:nvPr/>
        </p:nvCxnSpPr>
        <p:spPr>
          <a:xfrm>
            <a:off x="52578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3333E7-DE4E-F251-1697-3DDCE2CF0923}"/>
              </a:ext>
            </a:extLst>
          </p:cNvPr>
          <p:cNvCxnSpPr>
            <a:cxnSpLocks/>
          </p:cNvCxnSpPr>
          <p:nvPr/>
        </p:nvCxnSpPr>
        <p:spPr>
          <a:xfrm>
            <a:off x="54102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528AAC2-BFC1-4E92-701D-6841E9DAD931}"/>
              </a:ext>
            </a:extLst>
          </p:cNvPr>
          <p:cNvCxnSpPr>
            <a:cxnSpLocks/>
          </p:cNvCxnSpPr>
          <p:nvPr/>
        </p:nvCxnSpPr>
        <p:spPr>
          <a:xfrm>
            <a:off x="55626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3611A48-5337-51EB-6461-482D157AAA7A}"/>
              </a:ext>
            </a:extLst>
          </p:cNvPr>
          <p:cNvCxnSpPr>
            <a:cxnSpLocks/>
          </p:cNvCxnSpPr>
          <p:nvPr/>
        </p:nvCxnSpPr>
        <p:spPr>
          <a:xfrm>
            <a:off x="5715000" y="2133600"/>
            <a:ext cx="0" cy="425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292F0C1-5D4E-B2E2-A525-37C8B7385FBF}"/>
              </a:ext>
            </a:extLst>
          </p:cNvPr>
          <p:cNvSpPr txBox="1"/>
          <p:nvPr/>
        </p:nvSpPr>
        <p:spPr>
          <a:xfrm>
            <a:off x="6921700" y="1642005"/>
            <a:ext cx="3987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 that ECB  is a </a:t>
            </a:r>
            <a:r>
              <a:rPr lang="en-US" b="1" dirty="0"/>
              <a:t>block cipher</a:t>
            </a:r>
            <a:r>
              <a:rPr lang="en-US" dirty="0"/>
              <a:t> so it will encrypt the image “block by block”</a:t>
            </a:r>
          </a:p>
        </p:txBody>
      </p:sp>
      <p:sp>
        <p:nvSpPr>
          <p:cNvPr id="86" name="Explosion: 14 Points 85">
            <a:extLst>
              <a:ext uri="{FF2B5EF4-FFF2-40B4-BE49-F238E27FC236}">
                <a16:creationId xmlns:a16="http://schemas.microsoft.com/office/drawing/2014/main" id="{64B3B002-3345-9741-1838-D1345032A790}"/>
              </a:ext>
            </a:extLst>
          </p:cNvPr>
          <p:cNvSpPr/>
          <p:nvPr/>
        </p:nvSpPr>
        <p:spPr>
          <a:xfrm>
            <a:off x="5030857" y="2706363"/>
            <a:ext cx="2892284" cy="1369637"/>
          </a:xfrm>
          <a:prstGeom prst="irregularSeal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Important Properties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97E1735-21C0-96AA-6859-8CDAA12FA5B2}"/>
              </a:ext>
            </a:extLst>
          </p:cNvPr>
          <p:cNvSpPr txBox="1"/>
          <p:nvPr/>
        </p:nvSpPr>
        <p:spPr>
          <a:xfrm>
            <a:off x="7655787" y="2574103"/>
            <a:ext cx="3857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small differences in plaintext result in different ciphertexts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Blocks in plaintext that are the same will also have matching ciphertexts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B1B10B8-701B-FAE2-AAD8-55AE2CB8693B}"/>
                  </a:ext>
                </a:extLst>
              </p14:cNvPr>
              <p14:cNvContentPartPr/>
              <p14:nvPr/>
            </p14:nvContentPartPr>
            <p14:xfrm>
              <a:off x="703749" y="4293771"/>
              <a:ext cx="123480" cy="1155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B1B10B8-701B-FAE2-AAD8-55AE2CB869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749" y="4257771"/>
                <a:ext cx="1951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B70C81F-1C32-6643-A216-500665FA358A}"/>
                  </a:ext>
                </a:extLst>
              </p14:cNvPr>
              <p14:cNvContentPartPr/>
              <p14:nvPr/>
            </p14:nvContentPartPr>
            <p14:xfrm>
              <a:off x="1467669" y="5788131"/>
              <a:ext cx="134280" cy="149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B70C81F-1C32-6643-A216-500665FA35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1669" y="5752131"/>
                <a:ext cx="205920" cy="2214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AA19E68-C6DA-7467-90FC-AC53CA057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9272" y="4572000"/>
            <a:ext cx="2929888" cy="21331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ED238F-3CFC-6BFA-32BE-25C8DF902569}"/>
                  </a:ext>
                </a:extLst>
              </p14:cNvPr>
              <p14:cNvContentPartPr/>
              <p14:nvPr/>
            </p14:nvContentPartPr>
            <p14:xfrm>
              <a:off x="6900013" y="5670442"/>
              <a:ext cx="19440" cy="30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ED238F-3CFC-6BFA-32BE-25C8DF9025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64013" y="5634802"/>
                <a:ext cx="910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ADA3A8-4C62-50A7-7A6A-8F7102E63498}"/>
                  </a:ext>
                </a:extLst>
              </p14:cNvPr>
              <p14:cNvContentPartPr/>
              <p14:nvPr/>
            </p14:nvContentPartPr>
            <p14:xfrm>
              <a:off x="7126453" y="6408442"/>
              <a:ext cx="20520" cy="15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ADA3A8-4C62-50A7-7A6A-8F7102E634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90453" y="6372442"/>
                <a:ext cx="92160" cy="871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D443A45-F3DA-02FE-664C-9DB413D4C306}"/>
              </a:ext>
            </a:extLst>
          </p:cNvPr>
          <p:cNvSpPr txBox="1"/>
          <p:nvPr/>
        </p:nvSpPr>
        <p:spPr>
          <a:xfrm>
            <a:off x="3644187" y="706503"/>
            <a:ext cx="59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Lesson learned: ECB can reveal information about our plaintext </a:t>
            </a:r>
            <a:r>
              <a:rPr lang="en-US" b="1" dirty="0"/>
              <a:t>after</a:t>
            </a:r>
            <a:r>
              <a:rPr lang="en-US" dirty="0"/>
              <a:t> encryption has occurred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0A8C84-7E7B-7EF4-E896-C8433A8ECEA5}"/>
              </a:ext>
            </a:extLst>
          </p:cNvPr>
          <p:cNvSpPr/>
          <p:nvPr/>
        </p:nvSpPr>
        <p:spPr>
          <a:xfrm>
            <a:off x="9829801" y="4724400"/>
            <a:ext cx="324504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981230B-84D4-34B1-0F73-D7F547820C34}"/>
              </a:ext>
            </a:extLst>
          </p:cNvPr>
          <p:cNvSpPr/>
          <p:nvPr/>
        </p:nvSpPr>
        <p:spPr>
          <a:xfrm>
            <a:off x="9839652" y="5214146"/>
            <a:ext cx="324504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79907C2-832A-7D8B-DC14-04877244AF67}"/>
              </a:ext>
            </a:extLst>
          </p:cNvPr>
          <p:cNvSpPr/>
          <p:nvPr/>
        </p:nvSpPr>
        <p:spPr>
          <a:xfrm>
            <a:off x="9829800" y="5715000"/>
            <a:ext cx="324504" cy="304800"/>
          </a:xfrm>
          <a:prstGeom prst="round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E056-8244-E5FE-06ED-0298CEC74B84}"/>
              </a:ext>
            </a:extLst>
          </p:cNvPr>
          <p:cNvSpPr txBox="1"/>
          <p:nvPr/>
        </p:nvSpPr>
        <p:spPr>
          <a:xfrm>
            <a:off x="10235626" y="4612531"/>
            <a:ext cx="3193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/>
              <a:t>=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CFED967-ADB5-917F-AF9D-61EE798B6E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6257" y="4729176"/>
            <a:ext cx="219075" cy="1905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D8C8B43-A049-CCF8-08AD-0EA1A04E9B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61093" y="5302790"/>
            <a:ext cx="219075" cy="19527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A3327F9-5754-D6CD-223A-A7966A699A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64426" y="5811595"/>
            <a:ext cx="257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CABA7-5E22-3453-7B74-086659D72A61}"/>
              </a:ext>
            </a:extLst>
          </p:cNvPr>
          <p:cNvSpPr txBox="1"/>
          <p:nvPr/>
        </p:nvSpPr>
        <p:spPr>
          <a:xfrm>
            <a:off x="6276983" y="133884"/>
            <a:ext cx="6038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Information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protection of information and information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8BC1B9-80C4-84A1-BBCA-E6269619F709}"/>
              </a:ext>
            </a:extLst>
          </p:cNvPr>
          <p:cNvSpPr txBox="1"/>
          <p:nvPr/>
        </p:nvSpPr>
        <p:spPr>
          <a:xfrm>
            <a:off x="304800" y="914400"/>
            <a:ext cx="7267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Cryptography</a:t>
            </a:r>
            <a:r>
              <a:rPr lang="en-US" sz="2400" dirty="0"/>
              <a:t> is the practice and study of techniques for securing communications and data in the presence of adversaries</a:t>
            </a:r>
          </a:p>
        </p:txBody>
      </p:sp>
      <p:pic>
        <p:nvPicPr>
          <p:cNvPr id="3074" name="Picture 2" descr="4): Shows Cryptography Tree. | Download Scientific Diagram">
            <a:extLst>
              <a:ext uri="{FF2B5EF4-FFF2-40B4-BE49-F238E27FC236}">
                <a16:creationId xmlns:a16="http://schemas.microsoft.com/office/drawing/2014/main" id="{02A62D75-9818-7359-9064-016C39878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67" y="2555694"/>
            <a:ext cx="6819193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97CB4-5934-076A-6EFE-713949E89814}"/>
              </a:ext>
            </a:extLst>
          </p:cNvPr>
          <p:cNvSpPr txBox="1"/>
          <p:nvPr/>
        </p:nvSpPr>
        <p:spPr>
          <a:xfrm rot="2377596">
            <a:off x="7604396" y="2963584"/>
            <a:ext cx="38138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There are many types of encryption</a:t>
            </a:r>
          </a:p>
        </p:txBody>
      </p:sp>
    </p:spTree>
    <p:extLst>
      <p:ext uri="{BB962C8B-B14F-4D97-AF65-F5344CB8AC3E}">
        <p14:creationId xmlns:p14="http://schemas.microsoft.com/office/powerpoint/2010/main" val="3079987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4810CF-14F1-47D4-2511-CF512B37EDE2}"/>
              </a:ext>
            </a:extLst>
          </p:cNvPr>
          <p:cNvSpPr txBox="1"/>
          <p:nvPr/>
        </p:nvSpPr>
        <p:spPr>
          <a:xfrm>
            <a:off x="457200" y="1074821"/>
            <a:ext cx="2971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 retry this experiment on a more </a:t>
            </a:r>
            <a:r>
              <a:rPr lang="en-US" sz="2800" b="1" dirty="0"/>
              <a:t>complex</a:t>
            </a:r>
            <a:r>
              <a:rPr lang="en-US" sz="2800" dirty="0"/>
              <a:t> image</a:t>
            </a:r>
          </a:p>
        </p:txBody>
      </p:sp>
      <p:pic>
        <p:nvPicPr>
          <p:cNvPr id="2050" name="Picture 2" descr="Capybaras at MadelineDyer.com">
            <a:extLst>
              <a:ext uri="{FF2B5EF4-FFF2-40B4-BE49-F238E27FC236}">
                <a16:creationId xmlns:a16="http://schemas.microsoft.com/office/drawing/2014/main" id="{13CDD647-9FD2-8D14-8EF5-F4C13513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3291469" cy="227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B67A08-227F-B05E-BB24-EE50CC0CD7FF}"/>
              </a:ext>
            </a:extLst>
          </p:cNvPr>
          <p:cNvSpPr txBox="1"/>
          <p:nvPr/>
        </p:nvSpPr>
        <p:spPr>
          <a:xfrm>
            <a:off x="481263" y="32443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capy.bmp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6F16F9-5B18-6E15-56B1-214ED40B6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57812"/>
            <a:ext cx="3437908" cy="2313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413516A-9402-EAF6-ABA3-DE3191E2F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013" y="1628101"/>
            <a:ext cx="8610600" cy="11667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E6C515-3E2D-8291-5555-7BF38A87580B}"/>
              </a:ext>
            </a:extLst>
          </p:cNvPr>
          <p:cNvSpPr txBox="1"/>
          <p:nvPr/>
        </p:nvSpPr>
        <p:spPr>
          <a:xfrm>
            <a:off x="5029200" y="5535028"/>
            <a:ext cx="632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get much better encryption because the original image uses a lot more colors!</a:t>
            </a:r>
          </a:p>
        </p:txBody>
      </p:sp>
    </p:spTree>
    <p:extLst>
      <p:ext uri="{BB962C8B-B14F-4D97-AF65-F5344CB8AC3E}">
        <p14:creationId xmlns:p14="http://schemas.microsoft.com/office/powerpoint/2010/main" val="144642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ECB</a:t>
            </a:r>
            <a:endParaRPr lang="en-US" sz="2800" b="1" dirty="0"/>
          </a:p>
        </p:txBody>
      </p:sp>
      <p:pic>
        <p:nvPicPr>
          <p:cNvPr id="2" name="Picture 2" descr="Block cipher mode of operation - Wikipedia">
            <a:extLst>
              <a:ext uri="{FF2B5EF4-FFF2-40B4-BE49-F238E27FC236}">
                <a16:creationId xmlns:a16="http://schemas.microsoft.com/office/drawing/2014/main" id="{5ABE371E-2B5C-1F16-ABC7-C46D8D022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9372600" cy="377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BA036323-2E3C-357D-9AA8-71891EE667D8}"/>
              </a:ext>
            </a:extLst>
          </p:cNvPr>
          <p:cNvSpPr/>
          <p:nvPr/>
        </p:nvSpPr>
        <p:spPr>
          <a:xfrm>
            <a:off x="533400" y="4836187"/>
            <a:ext cx="2362200" cy="1524000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426F8-DFD4-0350-90BB-DAF8FFB8A0F9}"/>
              </a:ext>
            </a:extLst>
          </p:cNvPr>
          <p:cNvSpPr txBox="1"/>
          <p:nvPr/>
        </p:nvSpPr>
        <p:spPr>
          <a:xfrm>
            <a:off x="2919663" y="5356107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ECB can reveal information about our plaintext if our blocks are similar!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6CFAE-CBA9-1055-256C-4C4F42DAE8DA}"/>
              </a:ext>
            </a:extLst>
          </p:cNvPr>
          <p:cNvSpPr txBox="1"/>
          <p:nvPr/>
        </p:nvSpPr>
        <p:spPr>
          <a:xfrm>
            <a:off x="2919663" y="571902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Add some randomness to each block during encryption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8077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Cipher Block Chaining  (CBC) Mode</a:t>
            </a:r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4B370-5DCB-94D4-C94A-14B3CCDE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600"/>
            <a:ext cx="10627179" cy="2587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709586-D0A3-E003-A484-7141816D6563}"/>
              </a:ext>
            </a:extLst>
          </p:cNvPr>
          <p:cNvSpPr txBox="1"/>
          <p:nvPr/>
        </p:nvSpPr>
        <p:spPr>
          <a:xfrm>
            <a:off x="7507664" y="121325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Reminder:  ⊕ = XOR operator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8E555-2E61-6458-25AB-05EDE9A6C9FF}"/>
              </a:ext>
            </a:extLst>
          </p:cNvPr>
          <p:cNvSpPr txBox="1"/>
          <p:nvPr/>
        </p:nvSpPr>
        <p:spPr>
          <a:xfrm>
            <a:off x="914400" y="419100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Introduces </a:t>
            </a:r>
            <a:r>
              <a:rPr lang="en-US" b="1" dirty="0"/>
              <a:t>block dependency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66D2B8-86B2-36A0-2E72-B6355478E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787" y="4191000"/>
            <a:ext cx="2505075" cy="4095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0A1796-724F-C30A-3627-E5DF0994C2C1}"/>
              </a:ext>
            </a:extLst>
          </p:cNvPr>
          <p:cNvSpPr txBox="1"/>
          <p:nvPr/>
        </p:nvSpPr>
        <p:spPr>
          <a:xfrm>
            <a:off x="914400" y="487680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Introduces an </a:t>
            </a:r>
            <a:r>
              <a:rPr lang="en-US" b="1" dirty="0"/>
              <a:t>initialization vector (IV)</a:t>
            </a:r>
            <a:r>
              <a:rPr lang="en-US" dirty="0"/>
              <a:t> to ensure that even if two plaintexts are identical, their ciphertexts are still different because different IVs will be used</a:t>
            </a:r>
          </a:p>
        </p:txBody>
      </p:sp>
    </p:spTree>
    <p:extLst>
      <p:ext uri="{BB962C8B-B14F-4D97-AF65-F5344CB8AC3E}">
        <p14:creationId xmlns:p14="http://schemas.microsoft.com/office/powerpoint/2010/main" val="2589007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Cipher Block Chaining  (CBC) Mode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09586-D0A3-E003-A484-7141816D6563}"/>
              </a:ext>
            </a:extLst>
          </p:cNvPr>
          <p:cNvSpPr txBox="1"/>
          <p:nvPr/>
        </p:nvSpPr>
        <p:spPr>
          <a:xfrm>
            <a:off x="7507664" y="121325"/>
            <a:ext cx="329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Reminder:  ⊕ = XOR operator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DDA3E-C2F0-0946-79F1-8B44942E2CD0}"/>
              </a:ext>
            </a:extLst>
          </p:cNvPr>
          <p:cNvSpPr txBox="1"/>
          <p:nvPr/>
        </p:nvSpPr>
        <p:spPr>
          <a:xfrm>
            <a:off x="1981200" y="2438400"/>
            <a:ext cx="5301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Using CBC to encrypt images??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1AC58E1-D5DE-053D-3959-0819100C74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25543"/>
            <a:ext cx="3023181" cy="220754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108B4D-2909-C2D1-4367-9E542D97BBC3}"/>
              </a:ext>
            </a:extLst>
          </p:cNvPr>
          <p:cNvCxnSpPr/>
          <p:nvPr/>
        </p:nvCxnSpPr>
        <p:spPr>
          <a:xfrm>
            <a:off x="4724400" y="4191000"/>
            <a:ext cx="1371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037376-54E5-3B5B-3295-FF54FF5A9BC8}"/>
              </a:ext>
            </a:extLst>
          </p:cNvPr>
          <p:cNvSpPr txBox="1"/>
          <p:nvPr/>
        </p:nvSpPr>
        <p:spPr>
          <a:xfrm>
            <a:off x="6920983" y="3837057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6DC68-73C9-F59F-A3CC-D0E4078397A0}"/>
              </a:ext>
            </a:extLst>
          </p:cNvPr>
          <p:cNvSpPr txBox="1"/>
          <p:nvPr/>
        </p:nvSpPr>
        <p:spPr>
          <a:xfrm>
            <a:off x="6400800" y="5433086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do this on the lab.</a:t>
            </a:r>
          </a:p>
        </p:txBody>
      </p:sp>
    </p:spTree>
    <p:extLst>
      <p:ext uri="{BB962C8B-B14F-4D97-AF65-F5344CB8AC3E}">
        <p14:creationId xmlns:p14="http://schemas.microsoft.com/office/powerpoint/2010/main" val="3041396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28E3C-E2BC-929D-CEB9-5ACF96A0D4F5}"/>
              </a:ext>
            </a:extLst>
          </p:cNvPr>
          <p:cNvSpPr txBox="1"/>
          <p:nvPr/>
        </p:nvSpPr>
        <p:spPr>
          <a:xfrm>
            <a:off x="70585" y="44381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OpenSSL to encrypt w/ CBC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98ED3-099C-0963-0C00-2A03604024FD}"/>
              </a:ext>
            </a:extLst>
          </p:cNvPr>
          <p:cNvSpPr txBox="1"/>
          <p:nvPr/>
        </p:nvSpPr>
        <p:spPr>
          <a:xfrm>
            <a:off x="381000" y="1447800"/>
            <a:ext cx="11245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-in plain.txt -out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cipher.txt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 \</a:t>
            </a:r>
          </a:p>
          <a:p>
            <a:r>
              <a:rPr lang="en-US" sz="2400" dirty="0"/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-iv 000102030405060708090A0B0C0D0E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830E6-F5DD-EA21-24C5-A9901520F7AF}"/>
              </a:ext>
            </a:extLst>
          </p:cNvPr>
          <p:cNvSpPr txBox="1"/>
          <p:nvPr/>
        </p:nvSpPr>
        <p:spPr>
          <a:xfrm>
            <a:off x="381000" y="3124200"/>
            <a:ext cx="11429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-in plain.txt -out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cipher2.txt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 \</a:t>
            </a:r>
          </a:p>
          <a:p>
            <a:r>
              <a:rPr lang="en-US" sz="2400" dirty="0"/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-iv 000102030405060708090A0B0C0D0E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0E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22D7F-E44F-89D2-1204-4EE029FBA68E}"/>
              </a:ext>
            </a:extLst>
          </p:cNvPr>
          <p:cNvSpPr txBox="1"/>
          <p:nvPr/>
        </p:nvSpPr>
        <p:spPr>
          <a:xfrm>
            <a:off x="381000" y="5148590"/>
            <a:ext cx="781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encrypt the same file, but with different IVs</a:t>
            </a:r>
          </a:p>
        </p:txBody>
      </p:sp>
    </p:spTree>
    <p:extLst>
      <p:ext uri="{BB962C8B-B14F-4D97-AF65-F5344CB8AC3E}">
        <p14:creationId xmlns:p14="http://schemas.microsoft.com/office/powerpoint/2010/main" val="491769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2781B-24CE-B046-789D-7A1BF0DA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"/>
            <a:ext cx="10896600" cy="3052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E67123-3FEE-7696-83B0-7F4C87137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267200"/>
            <a:ext cx="8473440" cy="145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44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4079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Comparing CBC vs CFB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A840E-1276-CDB8-D916-D5584DED25E4}"/>
              </a:ext>
            </a:extLst>
          </p:cNvPr>
          <p:cNvSpPr txBox="1"/>
          <p:nvPr/>
        </p:nvSpPr>
        <p:spPr>
          <a:xfrm>
            <a:off x="381000" y="1143000"/>
            <a:ext cx="11245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-in plain.txt -out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cipher.txt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 \</a:t>
            </a:r>
          </a:p>
          <a:p>
            <a:r>
              <a:rPr lang="en-US" sz="2400" dirty="0"/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-iv 000102030405060708090A0B0C0D0E0F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AA92E-6D2D-4EED-06C4-6632ACD4AA07}"/>
              </a:ext>
            </a:extLst>
          </p:cNvPr>
          <p:cNvSpPr txBox="1"/>
          <p:nvPr/>
        </p:nvSpPr>
        <p:spPr>
          <a:xfrm>
            <a:off x="381000" y="2819400"/>
            <a:ext cx="11429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cfb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-in plain.txt -out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cipher2.txt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 \</a:t>
            </a:r>
          </a:p>
          <a:p>
            <a:r>
              <a:rPr lang="en-US" sz="2400" dirty="0"/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-iv 000102030405060708090A0B0C0D0E0F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278B2-47DC-2D83-534E-F8F3E30B7725}"/>
              </a:ext>
            </a:extLst>
          </p:cNvPr>
          <p:cNvSpPr txBox="1"/>
          <p:nvPr/>
        </p:nvSpPr>
        <p:spPr>
          <a:xfrm>
            <a:off x="1143000" y="4876800"/>
            <a:ext cx="5820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Any differences in output file sizes?</a:t>
            </a:r>
          </a:p>
        </p:txBody>
      </p:sp>
    </p:spTree>
    <p:extLst>
      <p:ext uri="{BB962C8B-B14F-4D97-AF65-F5344CB8AC3E}">
        <p14:creationId xmlns:p14="http://schemas.microsoft.com/office/powerpoint/2010/main" val="852674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4079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Comparing CBC vs CFB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A840E-1276-CDB8-D916-D5584DED25E4}"/>
              </a:ext>
            </a:extLst>
          </p:cNvPr>
          <p:cNvSpPr txBox="1"/>
          <p:nvPr/>
        </p:nvSpPr>
        <p:spPr>
          <a:xfrm>
            <a:off x="381000" y="1143000"/>
            <a:ext cx="11245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cbc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-in plain.txt -out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cipher.txt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 \</a:t>
            </a:r>
          </a:p>
          <a:p>
            <a:r>
              <a:rPr lang="en-US" sz="2400" dirty="0"/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-iv 000102030405060708090A0B0C0D0E0F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AA92E-6D2D-4EED-06C4-6632ACD4AA07}"/>
              </a:ext>
            </a:extLst>
          </p:cNvPr>
          <p:cNvSpPr txBox="1"/>
          <p:nvPr/>
        </p:nvSpPr>
        <p:spPr>
          <a:xfrm>
            <a:off x="381000" y="2819400"/>
            <a:ext cx="11429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cfb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-in plain.txt -out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cipher2.txt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-K 00112233445566778899AABBCCDDEEFF \</a:t>
            </a:r>
          </a:p>
          <a:p>
            <a:r>
              <a:rPr lang="en-US" sz="2400" dirty="0"/>
              <a:t>	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-iv 000102030405060708090A0B0C0D0E0F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E622C-9859-37FF-8911-3973CF52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1" y="4842343"/>
            <a:ext cx="6981825" cy="800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A450B-08BC-DBAD-55E5-2E9DD4489338}"/>
              </a:ext>
            </a:extLst>
          </p:cNvPr>
          <p:cNvSpPr txBox="1"/>
          <p:nvPr/>
        </p:nvSpPr>
        <p:spPr>
          <a:xfrm>
            <a:off x="7904336" y="48588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CFB results in a smaller output file! (woah!)</a:t>
            </a:r>
          </a:p>
        </p:txBody>
      </p:sp>
    </p:spTree>
    <p:extLst>
      <p:ext uri="{BB962C8B-B14F-4D97-AF65-F5344CB8AC3E}">
        <p14:creationId xmlns:p14="http://schemas.microsoft.com/office/powerpoint/2010/main" val="136673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Padding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E622C-9859-37FF-8911-3973CF52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6981825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117C2-B24F-38D5-FDBF-EE84B047FA20}"/>
              </a:ext>
            </a:extLst>
          </p:cNvPr>
          <p:cNvSpPr txBox="1"/>
          <p:nvPr/>
        </p:nvSpPr>
        <p:spPr>
          <a:xfrm>
            <a:off x="304800" y="22098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a block cipher (where our block sizes is 4), what happens when we don’t have a multiple of 4?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A9AEC-22CE-C2DE-E4E3-42A98741F674}"/>
              </a:ext>
            </a:extLst>
          </p:cNvPr>
          <p:cNvSpPr txBox="1"/>
          <p:nvPr/>
        </p:nvSpPr>
        <p:spPr>
          <a:xfrm>
            <a:off x="513347" y="3457074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0011 1110 0011 10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E72608-F3B1-51AC-2241-C67ADD547291}"/>
              </a:ext>
            </a:extLst>
          </p:cNvPr>
          <p:cNvSpPr/>
          <p:nvPr/>
        </p:nvSpPr>
        <p:spPr>
          <a:xfrm>
            <a:off x="381000" y="3505200"/>
            <a:ext cx="1353140" cy="598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A60071-8E86-60B6-2ED4-BD3B1BBF4F83}"/>
              </a:ext>
            </a:extLst>
          </p:cNvPr>
          <p:cNvSpPr/>
          <p:nvPr/>
        </p:nvSpPr>
        <p:spPr>
          <a:xfrm>
            <a:off x="1752600" y="3494259"/>
            <a:ext cx="1143000" cy="598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976843-548F-8CF7-4E5D-353EFAEF7B65}"/>
              </a:ext>
            </a:extLst>
          </p:cNvPr>
          <p:cNvSpPr/>
          <p:nvPr/>
        </p:nvSpPr>
        <p:spPr>
          <a:xfrm>
            <a:off x="2914060" y="3509285"/>
            <a:ext cx="1143000" cy="598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230730-C64A-8B06-BDCF-144806D346F6}"/>
              </a:ext>
            </a:extLst>
          </p:cNvPr>
          <p:cNvSpPr/>
          <p:nvPr/>
        </p:nvSpPr>
        <p:spPr>
          <a:xfrm>
            <a:off x="4062412" y="3505200"/>
            <a:ext cx="1143000" cy="598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C7D189-2C16-C373-26CF-AE9C439552A0}"/>
              </a:ext>
            </a:extLst>
          </p:cNvPr>
          <p:cNvSpPr txBox="1"/>
          <p:nvPr/>
        </p:nvSpPr>
        <p:spPr>
          <a:xfrm>
            <a:off x="824173" y="315687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B288E-9502-4A83-F74E-2ADC1B5B5DA7}"/>
              </a:ext>
            </a:extLst>
          </p:cNvPr>
          <p:cNvSpPr txBox="1"/>
          <p:nvPr/>
        </p:nvSpPr>
        <p:spPr>
          <a:xfrm>
            <a:off x="2097257" y="31400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CB10C-A227-CE12-D936-93B71B8DEBA5}"/>
              </a:ext>
            </a:extLst>
          </p:cNvPr>
          <p:cNvSpPr txBox="1"/>
          <p:nvPr/>
        </p:nvSpPr>
        <p:spPr>
          <a:xfrm>
            <a:off x="3252163" y="31167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27C1-8957-DC7F-CB49-2BD368351055}"/>
              </a:ext>
            </a:extLst>
          </p:cNvPr>
          <p:cNvSpPr txBox="1"/>
          <p:nvPr/>
        </p:nvSpPr>
        <p:spPr>
          <a:xfrm>
            <a:off x="4339013" y="31400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C63D72-F9AA-FCD8-42F7-DCE28ABA69FA}"/>
              </a:ext>
            </a:extLst>
          </p:cNvPr>
          <p:cNvSpPr txBox="1"/>
          <p:nvPr/>
        </p:nvSpPr>
        <p:spPr>
          <a:xfrm>
            <a:off x="5636807" y="3464522"/>
            <a:ext cx="4490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block is not 4 digits… we need to add more so that our encryption method works!</a:t>
            </a:r>
          </a:p>
        </p:txBody>
      </p:sp>
    </p:spTree>
    <p:extLst>
      <p:ext uri="{BB962C8B-B14F-4D97-AF65-F5344CB8AC3E}">
        <p14:creationId xmlns:p14="http://schemas.microsoft.com/office/powerpoint/2010/main" val="2363857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Padding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E622C-9859-37FF-8911-3973CF52B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6981825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117C2-B24F-38D5-FDBF-EE84B047FA20}"/>
              </a:ext>
            </a:extLst>
          </p:cNvPr>
          <p:cNvSpPr txBox="1"/>
          <p:nvPr/>
        </p:nvSpPr>
        <p:spPr>
          <a:xfrm>
            <a:off x="304800" y="220980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a block cipher (where our block sizes is 4), what happens when we don’t have a multiple of 4?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A9AEC-22CE-C2DE-E4E3-42A98741F674}"/>
              </a:ext>
            </a:extLst>
          </p:cNvPr>
          <p:cNvSpPr txBox="1"/>
          <p:nvPr/>
        </p:nvSpPr>
        <p:spPr>
          <a:xfrm>
            <a:off x="513347" y="3457074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0011 1110 0011 10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E72608-F3B1-51AC-2241-C67ADD547291}"/>
              </a:ext>
            </a:extLst>
          </p:cNvPr>
          <p:cNvSpPr/>
          <p:nvPr/>
        </p:nvSpPr>
        <p:spPr>
          <a:xfrm>
            <a:off x="381000" y="3505200"/>
            <a:ext cx="1353140" cy="598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BA60071-8E86-60B6-2ED4-BD3B1BBF4F83}"/>
              </a:ext>
            </a:extLst>
          </p:cNvPr>
          <p:cNvSpPr/>
          <p:nvPr/>
        </p:nvSpPr>
        <p:spPr>
          <a:xfrm>
            <a:off x="1752600" y="3494259"/>
            <a:ext cx="1143000" cy="598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976843-548F-8CF7-4E5D-353EFAEF7B65}"/>
              </a:ext>
            </a:extLst>
          </p:cNvPr>
          <p:cNvSpPr/>
          <p:nvPr/>
        </p:nvSpPr>
        <p:spPr>
          <a:xfrm>
            <a:off x="2914060" y="3509285"/>
            <a:ext cx="1143000" cy="598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230730-C64A-8B06-BDCF-144806D346F6}"/>
              </a:ext>
            </a:extLst>
          </p:cNvPr>
          <p:cNvSpPr/>
          <p:nvPr/>
        </p:nvSpPr>
        <p:spPr>
          <a:xfrm>
            <a:off x="4062412" y="3505200"/>
            <a:ext cx="1143000" cy="5982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C7D189-2C16-C373-26CF-AE9C439552A0}"/>
              </a:ext>
            </a:extLst>
          </p:cNvPr>
          <p:cNvSpPr txBox="1"/>
          <p:nvPr/>
        </p:nvSpPr>
        <p:spPr>
          <a:xfrm>
            <a:off x="824173" y="315687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B288E-9502-4A83-F74E-2ADC1B5B5DA7}"/>
              </a:ext>
            </a:extLst>
          </p:cNvPr>
          <p:cNvSpPr txBox="1"/>
          <p:nvPr/>
        </p:nvSpPr>
        <p:spPr>
          <a:xfrm>
            <a:off x="2097257" y="31400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CB10C-A227-CE12-D936-93B71B8DEBA5}"/>
              </a:ext>
            </a:extLst>
          </p:cNvPr>
          <p:cNvSpPr txBox="1"/>
          <p:nvPr/>
        </p:nvSpPr>
        <p:spPr>
          <a:xfrm>
            <a:off x="3252163" y="31167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927C1-8957-DC7F-CB49-2BD368351055}"/>
              </a:ext>
            </a:extLst>
          </p:cNvPr>
          <p:cNvSpPr txBox="1"/>
          <p:nvPr/>
        </p:nvSpPr>
        <p:spPr>
          <a:xfrm>
            <a:off x="4339013" y="314002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C63D72-F9AA-FCD8-42F7-DCE28ABA69FA}"/>
              </a:ext>
            </a:extLst>
          </p:cNvPr>
          <p:cNvSpPr txBox="1"/>
          <p:nvPr/>
        </p:nvSpPr>
        <p:spPr>
          <a:xfrm>
            <a:off x="5636807" y="3464522"/>
            <a:ext cx="4490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block is not 4 digits… we need to add more so that our encryption method works!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6DB40-8A46-C25D-7A24-3074E173F26A}"/>
              </a:ext>
            </a:extLst>
          </p:cNvPr>
          <p:cNvSpPr txBox="1"/>
          <p:nvPr/>
        </p:nvSpPr>
        <p:spPr>
          <a:xfrm>
            <a:off x="5600918" y="4462399"/>
            <a:ext cx="5191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 data or </a:t>
            </a:r>
            <a:r>
              <a:rPr lang="en-US" b="1" dirty="0"/>
              <a:t>padding</a:t>
            </a:r>
            <a:r>
              <a:rPr lang="en-US" dirty="0"/>
              <a:t>, needs to be added to the last block, so its size equals the cipher’s block size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94AB4-D837-A14C-A9E6-7FC92AE8FB0E}"/>
              </a:ext>
            </a:extLst>
          </p:cNvPr>
          <p:cNvSpPr txBox="1"/>
          <p:nvPr/>
        </p:nvSpPr>
        <p:spPr>
          <a:xfrm>
            <a:off x="4472519" y="3511914"/>
            <a:ext cx="732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50184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4100" name="Picture 4" descr="Bob Ross - Wikipedia">
            <a:extLst>
              <a:ext uri="{FF2B5EF4-FFF2-40B4-BE49-F238E27FC236}">
                <a16:creationId xmlns:a16="http://schemas.microsoft.com/office/drawing/2014/main" id="{BF569913-E145-57F3-67B4-B988E208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52792"/>
            <a:ext cx="1725024" cy="2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ce | The Walt Disney Wiki | Fandom">
            <a:extLst>
              <a:ext uri="{FF2B5EF4-FFF2-40B4-BE49-F238E27FC236}">
                <a16:creationId xmlns:a16="http://schemas.microsoft.com/office/drawing/2014/main" id="{92ACA794-6D1E-2C70-B634-D14D3E14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38200"/>
            <a:ext cx="130951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C3FE9D-4FD4-2276-FC2C-D4C5E3A1EF43}"/>
              </a:ext>
            </a:extLst>
          </p:cNvPr>
          <p:cNvSpPr txBox="1"/>
          <p:nvPr/>
        </p:nvSpPr>
        <p:spPr>
          <a:xfrm>
            <a:off x="4808212" y="291127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“Hi Alice, my address is 123 Painting Avenue. Please stop by at 6:00”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F35B2E-6901-89C9-63BD-DA84E9720908}"/>
              </a:ext>
            </a:extLst>
          </p:cNvPr>
          <p:cNvSpPr/>
          <p:nvPr/>
        </p:nvSpPr>
        <p:spPr>
          <a:xfrm>
            <a:off x="3505200" y="1143000"/>
            <a:ext cx="533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B46225D-B4E0-327A-25A7-91826A2B8A0C}"/>
              </a:ext>
            </a:extLst>
          </p:cNvPr>
          <p:cNvSpPr/>
          <p:nvPr/>
        </p:nvSpPr>
        <p:spPr>
          <a:xfrm>
            <a:off x="7491427" y="740209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A6A8E7-CC46-10AF-A846-2E808B2BC0B8}"/>
              </a:ext>
            </a:extLst>
          </p:cNvPr>
          <p:cNvSpPr/>
          <p:nvPr/>
        </p:nvSpPr>
        <p:spPr>
          <a:xfrm>
            <a:off x="4315824" y="6858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DEFBE-F446-C78B-96B2-FA2ACB783FE8}"/>
              </a:ext>
            </a:extLst>
          </p:cNvPr>
          <p:cNvSpPr txBox="1"/>
          <p:nvPr/>
        </p:nvSpPr>
        <p:spPr>
          <a:xfrm>
            <a:off x="1326994" y="3048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5FB2-CE13-1011-BC10-99604998A66D}"/>
              </a:ext>
            </a:extLst>
          </p:cNvPr>
          <p:cNvSpPr txBox="1"/>
          <p:nvPr/>
        </p:nvSpPr>
        <p:spPr>
          <a:xfrm>
            <a:off x="9913553" y="3834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BC540-31B7-A773-1D35-1FA4FC316BC2}"/>
              </a:ext>
            </a:extLst>
          </p:cNvPr>
          <p:cNvSpPr txBox="1"/>
          <p:nvPr/>
        </p:nvSpPr>
        <p:spPr>
          <a:xfrm>
            <a:off x="3861463" y="1818325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a wire, wirelessly, via a Pidgeon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28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Padding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2A34F-049B-E9C7-CA50-4BC24339F2F4}"/>
              </a:ext>
            </a:extLst>
          </p:cNvPr>
          <p:cNvSpPr txBox="1"/>
          <p:nvPr/>
        </p:nvSpPr>
        <p:spPr>
          <a:xfrm>
            <a:off x="1219200" y="1676400"/>
            <a:ext cx="784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Questions to answer:</a:t>
            </a:r>
          </a:p>
          <a:p>
            <a:endParaRPr lang="en-US" sz="2800" dirty="0"/>
          </a:p>
          <a:p>
            <a:r>
              <a:rPr lang="en-US" sz="2800" dirty="0"/>
              <a:t>	1. </a:t>
            </a:r>
            <a:r>
              <a:rPr lang="en-US" sz="2800" i="1" dirty="0"/>
              <a:t>What</a:t>
            </a:r>
            <a:r>
              <a:rPr lang="en-US" sz="2800" dirty="0"/>
              <a:t> does the padding look like?</a:t>
            </a:r>
          </a:p>
          <a:p>
            <a:r>
              <a:rPr lang="en-US" sz="2800" dirty="0"/>
              <a:t>	2. When decrypting, how does the  	software know </a:t>
            </a:r>
            <a:r>
              <a:rPr lang="en-US" sz="2800" i="1" dirty="0"/>
              <a:t>where</a:t>
            </a:r>
            <a:r>
              <a:rPr lang="en-US" sz="2800" dirty="0"/>
              <a:t> the padding starts?</a:t>
            </a:r>
          </a:p>
        </p:txBody>
      </p:sp>
    </p:spTree>
    <p:extLst>
      <p:ext uri="{BB962C8B-B14F-4D97-AF65-F5344CB8AC3E}">
        <p14:creationId xmlns:p14="http://schemas.microsoft.com/office/powerpoint/2010/main" val="1323503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Padding Experiment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EABBF-0F7A-096D-1D9A-E38BF3F765EE}"/>
              </a:ext>
            </a:extLst>
          </p:cNvPr>
          <p:cNvSpPr txBox="1"/>
          <p:nvPr/>
        </p:nvSpPr>
        <p:spPr>
          <a:xfrm>
            <a:off x="304800" y="914400"/>
            <a:ext cx="7032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What happens when data is smaller than the block size?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4298A-BEFE-9EBD-0BA2-7C74C4B5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2" y="2062366"/>
            <a:ext cx="6038850" cy="514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262B9-9E66-3BAB-8710-150539676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2" y="1676400"/>
            <a:ext cx="7620000" cy="285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D1E80F0-A782-50D5-DC6B-0C0E56814751}"/>
                  </a:ext>
                </a:extLst>
              </p14:cNvPr>
              <p14:cNvContentPartPr/>
              <p14:nvPr/>
            </p14:nvContentPartPr>
            <p14:xfrm>
              <a:off x="3144133" y="2541985"/>
              <a:ext cx="233280" cy="2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D1E80F0-A782-50D5-DC6B-0C0E568147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8133" y="2506345"/>
                <a:ext cx="304920" cy="972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1ABB579-4C80-FA64-C03A-8066C8D4F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072" y="3236213"/>
            <a:ext cx="11087100" cy="981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D70AC8-4434-3929-B644-1F03908EA004}"/>
              </a:ext>
            </a:extLst>
          </p:cNvPr>
          <p:cNvSpPr txBox="1"/>
          <p:nvPr/>
        </p:nvSpPr>
        <p:spPr>
          <a:xfrm>
            <a:off x="351093" y="2624723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Plaintext is </a:t>
            </a:r>
            <a:r>
              <a:rPr lang="en-US" sz="2400" b="1" dirty="0"/>
              <a:t>9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DB3550-EB93-147B-7C71-711875C343D1}"/>
              </a:ext>
            </a:extLst>
          </p:cNvPr>
          <p:cNvSpPr txBox="1"/>
          <p:nvPr/>
        </p:nvSpPr>
        <p:spPr>
          <a:xfrm>
            <a:off x="304800" y="4317380"/>
            <a:ext cx="89453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Ciphertext is </a:t>
            </a:r>
            <a:r>
              <a:rPr lang="en-US" sz="2400" b="1" dirty="0"/>
              <a:t>16 bytes </a:t>
            </a:r>
            <a:r>
              <a:rPr lang="en-US" sz="2400" dirty="0"/>
              <a:t>(7 bytes of padding got added on!)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14C6630-6C34-6770-7116-7D449194BF0C}"/>
                  </a:ext>
                </a:extLst>
              </p14:cNvPr>
              <p14:cNvContentPartPr/>
              <p14:nvPr/>
            </p14:nvContentPartPr>
            <p14:xfrm>
              <a:off x="3172213" y="4226469"/>
              <a:ext cx="315360" cy="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14C6630-6C34-6770-7116-7D449194BF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4213" y="4208469"/>
                <a:ext cx="35100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728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Padding Experiment #2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EABBF-0F7A-096D-1D9A-E38BF3F765EE}"/>
              </a:ext>
            </a:extLst>
          </p:cNvPr>
          <p:cNvSpPr txBox="1"/>
          <p:nvPr/>
        </p:nvSpPr>
        <p:spPr>
          <a:xfrm>
            <a:off x="304800" y="914400"/>
            <a:ext cx="7973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How does decryption software know where the padding starts?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F8FA4-9CB0-D728-1260-9F0A8293B9C9}"/>
              </a:ext>
            </a:extLst>
          </p:cNvPr>
          <p:cNvSpPr txBox="1"/>
          <p:nvPr/>
        </p:nvSpPr>
        <p:spPr>
          <a:xfrm>
            <a:off x="321129" y="1378702"/>
            <a:ext cx="1140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openssl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enc -aes-128-cbc -d -in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cipher.bin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-out plain3.txt 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-K 00112233445566778899AABBCCDDEEFF \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-iv 000102030405060708090A0B0C0D0E0F 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nopad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860AC-CF37-B3FC-9051-ED9499DE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85" y="2805900"/>
            <a:ext cx="11182350" cy="1514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86A8D-EB0B-AD3D-7E99-3725EB994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85" y="4990049"/>
            <a:ext cx="9553575" cy="1009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587F3B-8E16-C0D9-D014-E78FBDAB7F28}"/>
                  </a:ext>
                </a:extLst>
              </p14:cNvPr>
              <p14:cNvContentPartPr/>
              <p14:nvPr/>
            </p14:nvContentPartPr>
            <p14:xfrm>
              <a:off x="9315309" y="3771540"/>
              <a:ext cx="709560" cy="9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587F3B-8E16-C0D9-D014-E78FBDAB7F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97309" y="3753540"/>
                <a:ext cx="7452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BFC289-8EC5-1132-C197-49D03D35AACE}"/>
                  </a:ext>
                </a:extLst>
              </p14:cNvPr>
              <p14:cNvContentPartPr/>
              <p14:nvPr/>
            </p14:nvContentPartPr>
            <p14:xfrm>
              <a:off x="9968349" y="3526740"/>
              <a:ext cx="1225440" cy="34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BFC289-8EC5-1132-C197-49D03D35AA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50349" y="3508740"/>
                <a:ext cx="1261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F453E37-E4C9-1D98-63D5-7034F9D86CBD}"/>
                  </a:ext>
                </a:extLst>
              </p14:cNvPr>
              <p14:cNvContentPartPr/>
              <p14:nvPr/>
            </p14:nvContentPartPr>
            <p14:xfrm>
              <a:off x="6310749" y="5526180"/>
              <a:ext cx="133560" cy="190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F453E37-E4C9-1D98-63D5-7034F9D86C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2749" y="5508540"/>
                <a:ext cx="1692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2021332-F936-E488-F840-C2F266C59FA8}"/>
                  </a:ext>
                </a:extLst>
              </p14:cNvPr>
              <p14:cNvContentPartPr/>
              <p14:nvPr/>
            </p14:nvContentPartPr>
            <p14:xfrm>
              <a:off x="4979829" y="6023700"/>
              <a:ext cx="2375280" cy="25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2021332-F936-E488-F840-C2F266C59FA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62189" y="6006060"/>
                <a:ext cx="2410920" cy="615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5577519-F4F0-D50F-F125-7F2AD4E9D778}"/>
              </a:ext>
            </a:extLst>
          </p:cNvPr>
          <p:cNvSpPr txBox="1"/>
          <p:nvPr/>
        </p:nvSpPr>
        <p:spPr>
          <a:xfrm>
            <a:off x="7143071" y="4515426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 bytes of 0x07 are added as padding data</a:t>
            </a:r>
          </a:p>
        </p:txBody>
      </p:sp>
    </p:spTree>
    <p:extLst>
      <p:ext uri="{BB962C8B-B14F-4D97-AF65-F5344CB8AC3E}">
        <p14:creationId xmlns:p14="http://schemas.microsoft.com/office/powerpoint/2010/main" val="549600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Padding Experiment #2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EABBF-0F7A-096D-1D9A-E38BF3F765EE}"/>
              </a:ext>
            </a:extLst>
          </p:cNvPr>
          <p:cNvSpPr txBox="1"/>
          <p:nvPr/>
        </p:nvSpPr>
        <p:spPr>
          <a:xfrm>
            <a:off x="304800" y="914400"/>
            <a:ext cx="7973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How does decryption software know where the padding starts?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B86A8D-EB0B-AD3D-7E99-3725EB99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28800"/>
            <a:ext cx="9553575" cy="1009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F453E37-E4C9-1D98-63D5-7034F9D86CBD}"/>
                  </a:ext>
                </a:extLst>
              </p14:cNvPr>
              <p14:cNvContentPartPr/>
              <p14:nvPr/>
            </p14:nvContentPartPr>
            <p14:xfrm>
              <a:off x="6249464" y="2364931"/>
              <a:ext cx="133560" cy="190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F453E37-E4C9-1D98-63D5-7034F9D86C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1464" y="2346897"/>
                <a:ext cx="169200" cy="226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2021332-F936-E488-F840-C2F266C59FA8}"/>
                  </a:ext>
                </a:extLst>
              </p14:cNvPr>
              <p14:cNvContentPartPr/>
              <p14:nvPr/>
            </p14:nvContentPartPr>
            <p14:xfrm>
              <a:off x="4918544" y="2862451"/>
              <a:ext cx="2375280" cy="25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2021332-F936-E488-F840-C2F266C59F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0544" y="2844451"/>
                <a:ext cx="2410920" cy="61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CB41EF-554A-1CEB-6964-C6636E713156}"/>
              </a:ext>
            </a:extLst>
          </p:cNvPr>
          <p:cNvSpPr txBox="1"/>
          <p:nvPr/>
        </p:nvSpPr>
        <p:spPr>
          <a:xfrm>
            <a:off x="838200" y="3631859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1 2 3 4 5 6 7 8 9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7F051-AC17-FD08-D72E-D987AEDE21E9}"/>
              </a:ext>
            </a:extLst>
          </p:cNvPr>
          <p:cNvSpPr txBox="1"/>
          <p:nvPr/>
        </p:nvSpPr>
        <p:spPr>
          <a:xfrm>
            <a:off x="3533727" y="3651918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07 07 07 07 07 07 07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B43283-C64E-7649-71DA-0D9EF0CB9638}"/>
              </a:ext>
            </a:extLst>
          </p:cNvPr>
          <p:cNvSpPr/>
          <p:nvPr/>
        </p:nvSpPr>
        <p:spPr>
          <a:xfrm>
            <a:off x="838200" y="3651918"/>
            <a:ext cx="2438400" cy="4616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684487-5E3A-5908-F6FA-2924986EA6C5}"/>
              </a:ext>
            </a:extLst>
          </p:cNvPr>
          <p:cNvSpPr/>
          <p:nvPr/>
        </p:nvSpPr>
        <p:spPr>
          <a:xfrm>
            <a:off x="3276600" y="3651918"/>
            <a:ext cx="3276600" cy="4616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A5D99-296E-EEC9-03BD-0DE46D6EE59A}"/>
              </a:ext>
            </a:extLst>
          </p:cNvPr>
          <p:cNvSpPr txBox="1"/>
          <p:nvPr/>
        </p:nvSpPr>
        <p:spPr>
          <a:xfrm>
            <a:off x="1524000" y="326114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0EDAB-1688-7C3D-B338-FA3C9116FE44}"/>
              </a:ext>
            </a:extLst>
          </p:cNvPr>
          <p:cNvSpPr txBox="1"/>
          <p:nvPr/>
        </p:nvSpPr>
        <p:spPr>
          <a:xfrm>
            <a:off x="4603403" y="326114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09AC5C-DD5E-8024-52E4-82585CFC9BF6}"/>
              </a:ext>
            </a:extLst>
          </p:cNvPr>
          <p:cNvSpPr txBox="1"/>
          <p:nvPr/>
        </p:nvSpPr>
        <p:spPr>
          <a:xfrm>
            <a:off x="1121887" y="454493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= 8 characters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1084F9-F868-09E9-B7F6-27C116C469A2}"/>
              </a:ext>
            </a:extLst>
          </p:cNvPr>
          <p:cNvSpPr txBox="1"/>
          <p:nvPr/>
        </p:nvSpPr>
        <p:spPr>
          <a:xfrm>
            <a:off x="938157" y="5188641"/>
            <a:ext cx="557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general</a:t>
            </a:r>
            <a:r>
              <a:rPr lang="en-US" dirty="0"/>
              <a:t>, for block size B and last block w K bytes,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BFB3C-DEF3-C3B1-228B-01EFFF75C607}"/>
              </a:ext>
            </a:extLst>
          </p:cNvPr>
          <p:cNvSpPr txBox="1"/>
          <p:nvPr/>
        </p:nvSpPr>
        <p:spPr>
          <a:xfrm>
            <a:off x="3114018" y="411358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765A88-0212-285A-52AE-04F936A93F70}"/>
              </a:ext>
            </a:extLst>
          </p:cNvPr>
          <p:cNvSpPr txBox="1"/>
          <p:nvPr/>
        </p:nvSpPr>
        <p:spPr>
          <a:xfrm>
            <a:off x="938157" y="5597884"/>
            <a:ext cx="6859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B-K bytes of value B-K are added as the padding</a:t>
            </a:r>
          </a:p>
        </p:txBody>
      </p:sp>
    </p:spTree>
    <p:extLst>
      <p:ext uri="{BB962C8B-B14F-4D97-AF65-F5344CB8AC3E}">
        <p14:creationId xmlns:p14="http://schemas.microsoft.com/office/powerpoint/2010/main" val="659289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Padding Experiment #3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EABBF-0F7A-096D-1D9A-E38BF3F765EE}"/>
              </a:ext>
            </a:extLst>
          </p:cNvPr>
          <p:cNvSpPr txBox="1"/>
          <p:nvPr/>
        </p:nvSpPr>
        <p:spPr>
          <a:xfrm>
            <a:off x="232682" y="761143"/>
            <a:ext cx="1013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 if the size of the plaintext is a multiple of the block size? And the last seven bytes are all 0x07?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B41EF-554A-1CEB-6964-C6636E713156}"/>
              </a:ext>
            </a:extLst>
          </p:cNvPr>
          <p:cNvSpPr txBox="1"/>
          <p:nvPr/>
        </p:nvSpPr>
        <p:spPr>
          <a:xfrm>
            <a:off x="381000" y="2029319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1 2 3 4 5 6 7 8 9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7F051-AC17-FD08-D72E-D987AEDE21E9}"/>
              </a:ext>
            </a:extLst>
          </p:cNvPr>
          <p:cNvSpPr txBox="1"/>
          <p:nvPr/>
        </p:nvSpPr>
        <p:spPr>
          <a:xfrm>
            <a:off x="3076527" y="2049378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07 07 07 07 07 07 07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B43283-C64E-7649-71DA-0D9EF0CB9638}"/>
              </a:ext>
            </a:extLst>
          </p:cNvPr>
          <p:cNvSpPr/>
          <p:nvPr/>
        </p:nvSpPr>
        <p:spPr>
          <a:xfrm>
            <a:off x="381000" y="2049378"/>
            <a:ext cx="2438400" cy="4616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684487-5E3A-5908-F6FA-2924986EA6C5}"/>
              </a:ext>
            </a:extLst>
          </p:cNvPr>
          <p:cNvSpPr/>
          <p:nvPr/>
        </p:nvSpPr>
        <p:spPr>
          <a:xfrm>
            <a:off x="2819400" y="2049378"/>
            <a:ext cx="3276600" cy="4616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BA5D99-296E-EEC9-03BD-0DE46D6EE59A}"/>
              </a:ext>
            </a:extLst>
          </p:cNvPr>
          <p:cNvSpPr txBox="1"/>
          <p:nvPr/>
        </p:nvSpPr>
        <p:spPr>
          <a:xfrm>
            <a:off x="1066800" y="16586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20EDAB-1688-7C3D-B338-FA3C9116FE44}"/>
              </a:ext>
            </a:extLst>
          </p:cNvPr>
          <p:cNvSpPr txBox="1"/>
          <p:nvPr/>
        </p:nvSpPr>
        <p:spPr>
          <a:xfrm>
            <a:off x="4146203" y="165860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5765CD-F02E-FCFC-85F9-4046D5711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11" y="2616731"/>
            <a:ext cx="9027868" cy="32452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EE0674-A280-0CB3-261C-CB7B67257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11" y="5882876"/>
            <a:ext cx="8458200" cy="5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90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Counter(CTR)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018C6-913B-E476-D409-92C8730389A0}"/>
              </a:ext>
            </a:extLst>
          </p:cNvPr>
          <p:cNvSpPr txBox="1"/>
          <p:nvPr/>
        </p:nvSpPr>
        <p:spPr>
          <a:xfrm>
            <a:off x="304800" y="914400"/>
            <a:ext cx="10988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a counter to generate the key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key stream can be reused; the counter value for each block is prepended with a randomly generated value called a </a:t>
            </a:r>
            <a:r>
              <a:rPr lang="en-US" sz="2000" b="1" dirty="0"/>
              <a:t>nonce (same idea as the IV)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DE5649-BC69-C579-1944-36AB475E4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13126"/>
            <a:ext cx="10058400" cy="25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85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024431-1CE8-52BA-5FF5-91AC5883E9D4}"/>
              </a:ext>
            </a:extLst>
          </p:cNvPr>
          <p:cNvSpPr txBox="1"/>
          <p:nvPr/>
        </p:nvSpPr>
        <p:spPr>
          <a:xfrm>
            <a:off x="228600" y="152400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Modes of Encryption</a:t>
            </a:r>
          </a:p>
        </p:txBody>
      </p:sp>
      <p:pic>
        <p:nvPicPr>
          <p:cNvPr id="6" name="Picture 2" descr="Block cipher mode of operation - Wikipedia">
            <a:extLst>
              <a:ext uri="{FF2B5EF4-FFF2-40B4-BE49-F238E27FC236}">
                <a16:creationId xmlns:a16="http://schemas.microsoft.com/office/drawing/2014/main" id="{0A81E143-4B55-80CB-C888-C274FBE06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" y="990600"/>
            <a:ext cx="4724400" cy="190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5B28E2-F559-8B3B-34B5-B8A59B155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990600"/>
            <a:ext cx="6970909" cy="1697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A0AA8D-8D39-C8BE-CFD8-C6E088FD4DD1}"/>
              </a:ext>
            </a:extLst>
          </p:cNvPr>
          <p:cNvSpPr txBox="1"/>
          <p:nvPr/>
        </p:nvSpPr>
        <p:spPr>
          <a:xfrm>
            <a:off x="5458326" y="827249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CBC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F79804-27D5-B2CC-24A1-368B667CC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3808868"/>
            <a:ext cx="5410200" cy="1515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5BDCA1-2AA2-58BA-DCBA-1E7D58CAA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978165"/>
            <a:ext cx="5886255" cy="1495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E3F4E8-43E2-BD77-609A-4FE2C9024425}"/>
              </a:ext>
            </a:extLst>
          </p:cNvPr>
          <p:cNvSpPr txBox="1"/>
          <p:nvPr/>
        </p:nvSpPr>
        <p:spPr>
          <a:xfrm>
            <a:off x="5851226" y="3454945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Counter(CTR) 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2F41B-DCDA-987D-5CB9-02731AA2EF33}"/>
              </a:ext>
            </a:extLst>
          </p:cNvPr>
          <p:cNvSpPr txBox="1"/>
          <p:nvPr/>
        </p:nvSpPr>
        <p:spPr>
          <a:xfrm>
            <a:off x="3743754" y="5835404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explore these in the lab</a:t>
            </a:r>
          </a:p>
        </p:txBody>
      </p:sp>
    </p:spTree>
    <p:extLst>
      <p:ext uri="{BB962C8B-B14F-4D97-AF65-F5344CB8AC3E}">
        <p14:creationId xmlns:p14="http://schemas.microsoft.com/office/powerpoint/2010/main" val="3103942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A3B96-F9DB-1A41-5783-5A80BA3A615A}"/>
              </a:ext>
            </a:extLst>
          </p:cNvPr>
          <p:cNvSpPr txBox="1"/>
          <p:nvPr/>
        </p:nvSpPr>
        <p:spPr>
          <a:xfrm>
            <a:off x="457200" y="381000"/>
            <a:ext cx="30636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Encryption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CFB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CTR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49FD3-A29F-994C-F4CE-DF5F9F9441AE}"/>
              </a:ext>
            </a:extLst>
          </p:cNvPr>
          <p:cNvSpPr txBox="1"/>
          <p:nvPr/>
        </p:nvSpPr>
        <p:spPr>
          <a:xfrm>
            <a:off x="1676400" y="3005840"/>
            <a:ext cx="9560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None of the encryption modes discussed so far can be used to achieve </a:t>
            </a:r>
            <a:r>
              <a:rPr lang="en-US" sz="2400" b="1" dirty="0"/>
              <a:t>message authentication</a:t>
            </a:r>
          </a:p>
          <a:p>
            <a:r>
              <a:rPr lang="en-US" sz="2400" dirty="0"/>
              <a:t>(we’ve only done message confidentiality)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755CE3-06B0-C992-273C-2CDD4C2315E1}"/>
              </a:ext>
            </a:extLst>
          </p:cNvPr>
          <p:cNvSpPr txBox="1"/>
          <p:nvPr/>
        </p:nvSpPr>
        <p:spPr>
          <a:xfrm>
            <a:off x="838200" y="5334000"/>
            <a:ext cx="973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are keys actually exchanged?? We will talk about that when we get to asymmetric crypto</a:t>
            </a:r>
          </a:p>
        </p:txBody>
      </p:sp>
    </p:spTree>
    <p:extLst>
      <p:ext uri="{BB962C8B-B14F-4D97-AF65-F5344CB8AC3E}">
        <p14:creationId xmlns:p14="http://schemas.microsoft.com/office/powerpoint/2010/main" val="1915473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08F28-8B09-D013-4DE8-A696CDB63B37}"/>
              </a:ext>
            </a:extLst>
          </p:cNvPr>
          <p:cNvSpPr txBox="1"/>
          <p:nvPr/>
        </p:nvSpPr>
        <p:spPr>
          <a:xfrm>
            <a:off x="2133600" y="914400"/>
            <a:ext cx="70278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Initialization Vectors</a:t>
            </a:r>
          </a:p>
        </p:txBody>
      </p:sp>
    </p:spTree>
    <p:extLst>
      <p:ext uri="{BB962C8B-B14F-4D97-AF65-F5344CB8AC3E}">
        <p14:creationId xmlns:p14="http://schemas.microsoft.com/office/powerpoint/2010/main" val="3876338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95035-3B3A-C4BD-0775-5DCD15B04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33400"/>
            <a:ext cx="9331665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4100" name="Picture 4" descr="Bob Ross - Wikipedia">
            <a:extLst>
              <a:ext uri="{FF2B5EF4-FFF2-40B4-BE49-F238E27FC236}">
                <a16:creationId xmlns:a16="http://schemas.microsoft.com/office/drawing/2014/main" id="{BF569913-E145-57F3-67B4-B988E208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52792"/>
            <a:ext cx="1725024" cy="2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ce | The Walt Disney Wiki | Fandom">
            <a:extLst>
              <a:ext uri="{FF2B5EF4-FFF2-40B4-BE49-F238E27FC236}">
                <a16:creationId xmlns:a16="http://schemas.microsoft.com/office/drawing/2014/main" id="{92ACA794-6D1E-2C70-B634-D14D3E14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38200"/>
            <a:ext cx="130951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C3FE9D-4FD4-2276-FC2C-D4C5E3A1EF43}"/>
              </a:ext>
            </a:extLst>
          </p:cNvPr>
          <p:cNvSpPr txBox="1"/>
          <p:nvPr/>
        </p:nvSpPr>
        <p:spPr>
          <a:xfrm>
            <a:off x="4808212" y="291127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“Hi Alice, my address is 123 Painting Avenue. Please stop by at 6:00”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F35B2E-6901-89C9-63BD-DA84E9720908}"/>
              </a:ext>
            </a:extLst>
          </p:cNvPr>
          <p:cNvSpPr/>
          <p:nvPr/>
        </p:nvSpPr>
        <p:spPr>
          <a:xfrm>
            <a:off x="3505200" y="1143000"/>
            <a:ext cx="533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B46225D-B4E0-327A-25A7-91826A2B8A0C}"/>
              </a:ext>
            </a:extLst>
          </p:cNvPr>
          <p:cNvSpPr/>
          <p:nvPr/>
        </p:nvSpPr>
        <p:spPr>
          <a:xfrm>
            <a:off x="7491427" y="740209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A6A8E7-CC46-10AF-A846-2E808B2BC0B8}"/>
              </a:ext>
            </a:extLst>
          </p:cNvPr>
          <p:cNvSpPr/>
          <p:nvPr/>
        </p:nvSpPr>
        <p:spPr>
          <a:xfrm>
            <a:off x="4315824" y="6858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DEFBE-F446-C78B-96B2-FA2ACB783FE8}"/>
              </a:ext>
            </a:extLst>
          </p:cNvPr>
          <p:cNvSpPr txBox="1"/>
          <p:nvPr/>
        </p:nvSpPr>
        <p:spPr>
          <a:xfrm>
            <a:off x="1326994" y="3048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5FB2-CE13-1011-BC10-99604998A66D}"/>
              </a:ext>
            </a:extLst>
          </p:cNvPr>
          <p:cNvSpPr txBox="1"/>
          <p:nvPr/>
        </p:nvSpPr>
        <p:spPr>
          <a:xfrm>
            <a:off x="9913553" y="3834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234BB2-0655-05F0-A69F-9589CB70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46" y="32004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F944B8-D51D-F4B1-721E-2E02C26F44E3}"/>
              </a:ext>
            </a:extLst>
          </p:cNvPr>
          <p:cNvSpPr txBox="1"/>
          <p:nvPr/>
        </p:nvSpPr>
        <p:spPr>
          <a:xfrm>
            <a:off x="609600" y="3634281"/>
            <a:ext cx="4347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Because our transmission medium is </a:t>
            </a:r>
            <a:r>
              <a:rPr lang="en-US" sz="2000" b="1" dirty="0"/>
              <a:t>shared</a:t>
            </a:r>
            <a:r>
              <a:rPr lang="en-US" sz="2000" dirty="0"/>
              <a:t>, there is a possible someone else could be eavesdropping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9FC8A8-F772-A2FF-90FA-5A6CC351394A}"/>
              </a:ext>
            </a:extLst>
          </p:cNvPr>
          <p:cNvCxnSpPr>
            <a:cxnSpLocks/>
          </p:cNvCxnSpPr>
          <p:nvPr/>
        </p:nvCxnSpPr>
        <p:spPr>
          <a:xfrm flipV="1">
            <a:off x="6027610" y="1862296"/>
            <a:ext cx="0" cy="1261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5AFC48-5AFB-1272-090C-73FA0515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93988"/>
            <a:ext cx="591549" cy="6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22DCAB-AFF2-FD2E-1E48-DE8A0AC70959}"/>
              </a:ext>
            </a:extLst>
          </p:cNvPr>
          <p:cNvSpPr txBox="1"/>
          <p:nvPr/>
        </p:nvSpPr>
        <p:spPr>
          <a:xfrm>
            <a:off x="5804894" y="471256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</a:t>
            </a:r>
          </a:p>
        </p:txBody>
      </p:sp>
    </p:spTree>
    <p:extLst>
      <p:ext uri="{BB962C8B-B14F-4D97-AF65-F5344CB8AC3E}">
        <p14:creationId xmlns:p14="http://schemas.microsoft.com/office/powerpoint/2010/main" val="2587623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8F175-5114-2DAE-5177-5A2E1EBBB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150"/>
          <a:stretch/>
        </p:blipFill>
        <p:spPr>
          <a:xfrm>
            <a:off x="457200" y="457201"/>
            <a:ext cx="97536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852F9-E337-3516-700C-428CFF23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07894"/>
            <a:ext cx="10287000" cy="37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797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8F175-5114-2DAE-5177-5A2E1EBBB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150"/>
          <a:stretch/>
        </p:blipFill>
        <p:spPr>
          <a:xfrm>
            <a:off x="457200" y="457201"/>
            <a:ext cx="97536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057ECF-98D6-DE4B-737C-9CF56F1A4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562225"/>
            <a:ext cx="115062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54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7414E-91E9-4E19-F1C0-2BC6A6D9F4B2}"/>
              </a:ext>
            </a:extLst>
          </p:cNvPr>
          <p:cNvSpPr txBox="1"/>
          <p:nvPr/>
        </p:nvSpPr>
        <p:spPr>
          <a:xfrm>
            <a:off x="76200" y="76200"/>
            <a:ext cx="5009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Chosen Plaintext Attack:</a:t>
            </a:r>
          </a:p>
          <a:p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8D75-A610-CDE6-C048-B0C28F864CF8}"/>
              </a:ext>
            </a:extLst>
          </p:cNvPr>
          <p:cNvSpPr txBox="1"/>
          <p:nvPr/>
        </p:nvSpPr>
        <p:spPr>
          <a:xfrm>
            <a:off x="457200" y="1295400"/>
            <a:ext cx="4968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we have the plaintext: 110011</a:t>
            </a:r>
          </a:p>
          <a:p>
            <a:endParaRPr lang="en-US" dirty="0"/>
          </a:p>
          <a:p>
            <a:r>
              <a:rPr lang="en-US" dirty="0"/>
              <a:t>And the ciphertext from that plaintext: 101010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4F6D8-8229-C6D3-5384-25D8FA29DA48}"/>
              </a:ext>
            </a:extLst>
          </p:cNvPr>
          <p:cNvSpPr txBox="1"/>
          <p:nvPr/>
        </p:nvSpPr>
        <p:spPr>
          <a:xfrm>
            <a:off x="381000" y="2514600"/>
            <a:ext cx="85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recover information about the key used? Can we decrypt other plaintexts?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A62DB9-2241-F36E-BFF5-E3D93978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29000"/>
            <a:ext cx="3745399" cy="1896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F6A6BA-73C2-3D6A-E106-C213BBC26AFF}"/>
              </a:ext>
            </a:extLst>
          </p:cNvPr>
          <p:cNvSpPr txBox="1"/>
          <p:nvPr/>
        </p:nvSpPr>
        <p:spPr>
          <a:xfrm>
            <a:off x="4114800" y="4192815"/>
            <a:ext cx="615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110011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2FD6C-0BDD-C28F-179F-77923A34F574}"/>
              </a:ext>
            </a:extLst>
          </p:cNvPr>
          <p:cNvSpPr txBox="1"/>
          <p:nvPr/>
        </p:nvSpPr>
        <p:spPr>
          <a:xfrm>
            <a:off x="4097140" y="4876800"/>
            <a:ext cx="615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1010101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F1B39-40E7-E487-59C6-096B41375CE8}"/>
              </a:ext>
            </a:extLst>
          </p:cNvPr>
          <p:cNvSpPr txBox="1"/>
          <p:nvPr/>
        </p:nvSpPr>
        <p:spPr>
          <a:xfrm>
            <a:off x="4343400" y="34435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227220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7414E-91E9-4E19-F1C0-2BC6A6D9F4B2}"/>
              </a:ext>
            </a:extLst>
          </p:cNvPr>
          <p:cNvSpPr txBox="1"/>
          <p:nvPr/>
        </p:nvSpPr>
        <p:spPr>
          <a:xfrm>
            <a:off x="76200" y="76200"/>
            <a:ext cx="5009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Chosen Plaintext Attack:</a:t>
            </a:r>
          </a:p>
          <a:p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8D75-A610-CDE6-C048-B0C28F864CF8}"/>
              </a:ext>
            </a:extLst>
          </p:cNvPr>
          <p:cNvSpPr txBox="1"/>
          <p:nvPr/>
        </p:nvSpPr>
        <p:spPr>
          <a:xfrm>
            <a:off x="457200" y="1295400"/>
            <a:ext cx="4968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we have the plaintext: 110011</a:t>
            </a:r>
          </a:p>
          <a:p>
            <a:endParaRPr lang="en-US" dirty="0"/>
          </a:p>
          <a:p>
            <a:r>
              <a:rPr lang="en-US" dirty="0"/>
              <a:t>And the ciphertext from that plaintext: 101010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4F6D8-8229-C6D3-5384-25D8FA29DA48}"/>
              </a:ext>
            </a:extLst>
          </p:cNvPr>
          <p:cNvSpPr txBox="1"/>
          <p:nvPr/>
        </p:nvSpPr>
        <p:spPr>
          <a:xfrm>
            <a:off x="381000" y="2514600"/>
            <a:ext cx="85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recover information about the key used? Can we decrypt other plaintexts?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A62DB9-2241-F36E-BFF5-E3D93978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29000"/>
            <a:ext cx="3745399" cy="1896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F6A6BA-73C2-3D6A-E106-C213BBC26AFF}"/>
              </a:ext>
            </a:extLst>
          </p:cNvPr>
          <p:cNvSpPr txBox="1"/>
          <p:nvPr/>
        </p:nvSpPr>
        <p:spPr>
          <a:xfrm>
            <a:off x="4114800" y="4192815"/>
            <a:ext cx="615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110011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2FD6C-0BDD-C28F-179F-77923A34F574}"/>
              </a:ext>
            </a:extLst>
          </p:cNvPr>
          <p:cNvSpPr txBox="1"/>
          <p:nvPr/>
        </p:nvSpPr>
        <p:spPr>
          <a:xfrm>
            <a:off x="4097140" y="4876800"/>
            <a:ext cx="615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1010101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F1B39-40E7-E487-59C6-096B41375CE8}"/>
              </a:ext>
            </a:extLst>
          </p:cNvPr>
          <p:cNvSpPr txBox="1"/>
          <p:nvPr/>
        </p:nvSpPr>
        <p:spPr>
          <a:xfrm>
            <a:off x="4343400" y="344359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04401-E631-3885-1405-6379C38E7976}"/>
              </a:ext>
            </a:extLst>
          </p:cNvPr>
          <p:cNvSpPr txBox="1"/>
          <p:nvPr/>
        </p:nvSpPr>
        <p:spPr>
          <a:xfrm>
            <a:off x="6096000" y="3284434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XOR P and C to key our key/IV value!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C94ECA-4A66-2A0F-5A03-E3EE65A95471}"/>
              </a:ext>
            </a:extLst>
          </p:cNvPr>
          <p:cNvGrpSpPr/>
          <p:nvPr/>
        </p:nvGrpSpPr>
        <p:grpSpPr>
          <a:xfrm>
            <a:off x="6553319" y="4065466"/>
            <a:ext cx="3321720" cy="1094040"/>
            <a:chOff x="6553319" y="4065466"/>
            <a:chExt cx="3321720" cy="10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5A083C-17C8-0C25-FB70-6D669FD655DE}"/>
                    </a:ext>
                  </a:extLst>
                </p14:cNvPr>
                <p14:cNvContentPartPr/>
                <p14:nvPr/>
              </p14:nvContentPartPr>
              <p14:xfrm>
                <a:off x="7227959" y="4065466"/>
                <a:ext cx="16920" cy="330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5A083C-17C8-0C25-FB70-6D669FD655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09959" y="4047466"/>
                  <a:ext cx="52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2B4F7D-D7E1-C152-DB9B-6C464B17633C}"/>
                    </a:ext>
                  </a:extLst>
                </p14:cNvPr>
                <p14:cNvContentPartPr/>
                <p14:nvPr/>
              </p14:nvContentPartPr>
              <p14:xfrm>
                <a:off x="7530719" y="4081306"/>
                <a:ext cx="28080" cy="327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2B4F7D-D7E1-C152-DB9B-6C464B1763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2719" y="4063306"/>
                  <a:ext cx="637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2BCAFC-4C11-D6E8-4575-79D8FEBE286D}"/>
                    </a:ext>
                  </a:extLst>
                </p14:cNvPr>
                <p14:cNvContentPartPr/>
                <p14:nvPr/>
              </p14:nvContentPartPr>
              <p14:xfrm>
                <a:off x="7820879" y="4108306"/>
                <a:ext cx="347760" cy="321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2BCAFC-4C11-D6E8-4575-79D8FEBE28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02879" y="4090306"/>
                  <a:ext cx="383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7ACD54-5E3C-BC2D-2945-9D69672C51DD}"/>
                    </a:ext>
                  </a:extLst>
                </p14:cNvPr>
                <p14:cNvContentPartPr/>
                <p14:nvPr/>
              </p14:nvContentPartPr>
              <p14:xfrm>
                <a:off x="8369879" y="4138546"/>
                <a:ext cx="382680" cy="316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7ACD54-5E3C-BC2D-2945-9D69672C51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52239" y="4120546"/>
                  <a:ext cx="418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196062-3C87-25E6-C726-4396C2856D57}"/>
                    </a:ext>
                  </a:extLst>
                </p14:cNvPr>
                <p14:cNvContentPartPr/>
                <p14:nvPr/>
              </p14:nvContentPartPr>
              <p14:xfrm>
                <a:off x="8998079" y="4183186"/>
                <a:ext cx="16560" cy="362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196062-3C87-25E6-C726-4396C2856D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80439" y="4165186"/>
                  <a:ext cx="522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30C74F-8A6E-7085-F0F3-BAB6A7DBFAF6}"/>
                    </a:ext>
                  </a:extLst>
                </p14:cNvPr>
                <p14:cNvContentPartPr/>
                <p14:nvPr/>
              </p14:nvContentPartPr>
              <p14:xfrm>
                <a:off x="9241439" y="4183186"/>
                <a:ext cx="5400" cy="407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30C74F-8A6E-7085-F0F3-BAB6A7DBFA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23799" y="4165186"/>
                  <a:ext cx="410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16E70A-B6A6-58C1-B103-C6D91CDCA78F}"/>
                    </a:ext>
                  </a:extLst>
                </p14:cNvPr>
                <p14:cNvContentPartPr/>
                <p14:nvPr/>
              </p14:nvContentPartPr>
              <p14:xfrm>
                <a:off x="6659159" y="4562986"/>
                <a:ext cx="335160" cy="20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16E70A-B6A6-58C1-B103-C6D91CDCA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41519" y="4544986"/>
                  <a:ext cx="3708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4C23AA-01A8-8D74-688F-F6E7325F1411}"/>
                    </a:ext>
                  </a:extLst>
                </p14:cNvPr>
                <p14:cNvContentPartPr/>
                <p14:nvPr/>
              </p14:nvContentPartPr>
              <p14:xfrm>
                <a:off x="6773639" y="4497106"/>
                <a:ext cx="70920" cy="302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4C23AA-01A8-8D74-688F-F6E7325F14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55639" y="4479466"/>
                  <a:ext cx="106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3B5148-4E15-BCB2-5107-1059810C35E8}"/>
                    </a:ext>
                  </a:extLst>
                </p14:cNvPr>
                <p14:cNvContentPartPr/>
                <p14:nvPr/>
              </p14:nvContentPartPr>
              <p14:xfrm>
                <a:off x="6616319" y="4610866"/>
                <a:ext cx="390960" cy="7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3B5148-4E15-BCB2-5107-1059810C35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98679" y="4593226"/>
                  <a:ext cx="426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2D7F0D-224D-69FD-5CBD-170011D5D45C}"/>
                    </a:ext>
                  </a:extLst>
                </p14:cNvPr>
                <p14:cNvContentPartPr/>
                <p14:nvPr/>
              </p14:nvContentPartPr>
              <p14:xfrm>
                <a:off x="7212839" y="4603306"/>
                <a:ext cx="12240" cy="311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2D7F0D-224D-69FD-5CBD-170011D5D4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94839" y="4585306"/>
                  <a:ext cx="478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FB15F5-CB37-78D6-76F4-875914891501}"/>
                    </a:ext>
                  </a:extLst>
                </p14:cNvPr>
                <p14:cNvContentPartPr/>
                <p14:nvPr/>
              </p14:nvContentPartPr>
              <p14:xfrm>
                <a:off x="7427399" y="4598986"/>
                <a:ext cx="202680" cy="300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FB15F5-CB37-78D6-76F4-8759148915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09759" y="4580986"/>
                  <a:ext cx="2383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7B245F-D7A9-03F4-518A-B69428922693}"/>
                    </a:ext>
                  </a:extLst>
                </p14:cNvPr>
                <p14:cNvContentPartPr/>
                <p14:nvPr/>
              </p14:nvContentPartPr>
              <p14:xfrm>
                <a:off x="8036519" y="4646146"/>
                <a:ext cx="6480" cy="337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7B245F-D7A9-03F4-518A-B694289226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18519" y="4628506"/>
                  <a:ext cx="421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A993B3-193C-BBA6-9AB5-09750CC777F6}"/>
                    </a:ext>
                  </a:extLst>
                </p14:cNvPr>
                <p14:cNvContentPartPr/>
                <p14:nvPr/>
              </p14:nvContentPartPr>
              <p14:xfrm>
                <a:off x="8370599" y="4728586"/>
                <a:ext cx="291600" cy="225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A993B3-193C-BBA6-9AB5-09750CC777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52599" y="4710946"/>
                  <a:ext cx="327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CE2098-7ADF-2A73-7237-934C5864D2BE}"/>
                    </a:ext>
                  </a:extLst>
                </p14:cNvPr>
                <p14:cNvContentPartPr/>
                <p14:nvPr/>
              </p14:nvContentPartPr>
              <p14:xfrm>
                <a:off x="8946239" y="4705186"/>
                <a:ext cx="12960" cy="26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CE2098-7ADF-2A73-7237-934C5864D2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28239" y="4687186"/>
                  <a:ext cx="48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6807FE-EBCC-480A-E787-E995A93F84B5}"/>
                    </a:ext>
                  </a:extLst>
                </p14:cNvPr>
                <p14:cNvContentPartPr/>
                <p14:nvPr/>
              </p14:nvContentPartPr>
              <p14:xfrm>
                <a:off x="9147119" y="4761346"/>
                <a:ext cx="175320" cy="199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6807FE-EBCC-480A-E787-E995A93F84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29119" y="4743706"/>
                  <a:ext cx="210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1519E3-F3B6-0032-B905-D7AB77EF806E}"/>
                    </a:ext>
                  </a:extLst>
                </p14:cNvPr>
                <p14:cNvContentPartPr/>
                <p14:nvPr/>
              </p14:nvContentPartPr>
              <p14:xfrm>
                <a:off x="6553319" y="5117026"/>
                <a:ext cx="3321720" cy="42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1519E3-F3B6-0032-B905-D7AB77EF80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5679" y="5099386"/>
                  <a:ext cx="335736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3B7190B-2E07-8D34-8604-91D2A8317385}"/>
              </a:ext>
            </a:extLst>
          </p:cNvPr>
          <p:cNvGrpSpPr/>
          <p:nvPr/>
        </p:nvGrpSpPr>
        <p:grpSpPr>
          <a:xfrm>
            <a:off x="7024199" y="5308546"/>
            <a:ext cx="463680" cy="312120"/>
            <a:chOff x="7024199" y="5308546"/>
            <a:chExt cx="46368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0C0780-8D57-C581-7EF2-CB67135CCB9E}"/>
                    </a:ext>
                  </a:extLst>
                </p14:cNvPr>
                <p14:cNvContentPartPr/>
                <p14:nvPr/>
              </p14:nvContentPartPr>
              <p14:xfrm>
                <a:off x="7024199" y="5308546"/>
                <a:ext cx="267480" cy="312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0C0780-8D57-C581-7EF2-CB67135CCB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06559" y="5290546"/>
                  <a:ext cx="3031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D1350B-B1E3-2EF5-9313-ACAD448E0AF0}"/>
                    </a:ext>
                  </a:extLst>
                </p14:cNvPr>
                <p14:cNvContentPartPr/>
                <p14:nvPr/>
              </p14:nvContentPartPr>
              <p14:xfrm>
                <a:off x="7455839" y="5344906"/>
                <a:ext cx="32040" cy="271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D1350B-B1E3-2EF5-9313-ACAD448E0A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38199" y="5327266"/>
                  <a:ext cx="676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2A3785-1896-C91B-E11D-96AD9A44EAA5}"/>
              </a:ext>
            </a:extLst>
          </p:cNvPr>
          <p:cNvGrpSpPr/>
          <p:nvPr/>
        </p:nvGrpSpPr>
        <p:grpSpPr>
          <a:xfrm>
            <a:off x="7919159" y="5297746"/>
            <a:ext cx="1425960" cy="356040"/>
            <a:chOff x="7919159" y="5297746"/>
            <a:chExt cx="142596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86A2D5-3EB9-A325-E6E1-4668DC7F1DA6}"/>
                    </a:ext>
                  </a:extLst>
                </p14:cNvPr>
                <p14:cNvContentPartPr/>
                <p14:nvPr/>
              </p14:nvContentPartPr>
              <p14:xfrm>
                <a:off x="7919159" y="5297746"/>
                <a:ext cx="16200" cy="314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86A2D5-3EB9-A325-E6E1-4668DC7F1D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01519" y="5280106"/>
                  <a:ext cx="518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C0BA6D-D410-728E-2C7A-0E1CB42D3B2F}"/>
                    </a:ext>
                  </a:extLst>
                </p14:cNvPr>
                <p14:cNvContentPartPr/>
                <p14:nvPr/>
              </p14:nvContentPartPr>
              <p14:xfrm>
                <a:off x="8314799" y="5332306"/>
                <a:ext cx="292320" cy="25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C0BA6D-D410-728E-2C7A-0E1CB42D3B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97159" y="5314666"/>
                  <a:ext cx="327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E97BBE-19D3-3531-C7BC-DD851984735D}"/>
                    </a:ext>
                  </a:extLst>
                </p14:cNvPr>
                <p14:cNvContentPartPr/>
                <p14:nvPr/>
              </p14:nvContentPartPr>
              <p14:xfrm>
                <a:off x="8809439" y="5326186"/>
                <a:ext cx="276120" cy="293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E97BBE-19D3-3531-C7BC-DD85198473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91439" y="5308546"/>
                  <a:ext cx="311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49E3B9-C10C-9B80-7E41-35A7726234A6}"/>
                    </a:ext>
                  </a:extLst>
                </p14:cNvPr>
                <p14:cNvContentPartPr/>
                <p14:nvPr/>
              </p14:nvContentPartPr>
              <p14:xfrm>
                <a:off x="9335399" y="5368306"/>
                <a:ext cx="9720" cy="285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49E3B9-C10C-9B80-7E41-35A7726234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17759" y="5350306"/>
                  <a:ext cx="45360" cy="32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0830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7414E-91E9-4E19-F1C0-2BC6A6D9F4B2}"/>
              </a:ext>
            </a:extLst>
          </p:cNvPr>
          <p:cNvSpPr txBox="1"/>
          <p:nvPr/>
        </p:nvSpPr>
        <p:spPr>
          <a:xfrm>
            <a:off x="76200" y="76200"/>
            <a:ext cx="5009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Chosen Plaintext Attack:</a:t>
            </a:r>
          </a:p>
          <a:p>
            <a:endParaRPr 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18D75-A610-CDE6-C048-B0C28F864CF8}"/>
              </a:ext>
            </a:extLst>
          </p:cNvPr>
          <p:cNvSpPr txBox="1"/>
          <p:nvPr/>
        </p:nvSpPr>
        <p:spPr>
          <a:xfrm>
            <a:off x="457200" y="1295400"/>
            <a:ext cx="4968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we have the plaintext: 110011</a:t>
            </a:r>
          </a:p>
          <a:p>
            <a:endParaRPr lang="en-US" dirty="0"/>
          </a:p>
          <a:p>
            <a:r>
              <a:rPr lang="en-US" dirty="0"/>
              <a:t>And the ciphertext from that plaintext: 101010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4F6D8-8229-C6D3-5384-25D8FA29DA48}"/>
              </a:ext>
            </a:extLst>
          </p:cNvPr>
          <p:cNvSpPr txBox="1"/>
          <p:nvPr/>
        </p:nvSpPr>
        <p:spPr>
          <a:xfrm>
            <a:off x="381000" y="2514600"/>
            <a:ext cx="857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we recover information about the key used? Can we decrypt other plaintexts?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A62DB9-2241-F36E-BFF5-E3D93978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29000"/>
            <a:ext cx="3745399" cy="1896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F6A6BA-73C2-3D6A-E106-C213BBC26AFF}"/>
              </a:ext>
            </a:extLst>
          </p:cNvPr>
          <p:cNvSpPr txBox="1"/>
          <p:nvPr/>
        </p:nvSpPr>
        <p:spPr>
          <a:xfrm>
            <a:off x="4114800" y="4192815"/>
            <a:ext cx="615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110011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2FD6C-0BDD-C28F-179F-77923A34F574}"/>
              </a:ext>
            </a:extLst>
          </p:cNvPr>
          <p:cNvSpPr txBox="1"/>
          <p:nvPr/>
        </p:nvSpPr>
        <p:spPr>
          <a:xfrm>
            <a:off x="4114800" y="4515211"/>
            <a:ext cx="6159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101010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F1B39-40E7-E487-59C6-096B41375CE8}"/>
              </a:ext>
            </a:extLst>
          </p:cNvPr>
          <p:cNvSpPr txBox="1"/>
          <p:nvPr/>
        </p:nvSpPr>
        <p:spPr>
          <a:xfrm>
            <a:off x="4114800" y="387635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011001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04401-E631-3885-1405-6379C38E7976}"/>
              </a:ext>
            </a:extLst>
          </p:cNvPr>
          <p:cNvSpPr txBox="1"/>
          <p:nvPr/>
        </p:nvSpPr>
        <p:spPr>
          <a:xfrm>
            <a:off x="6096000" y="3284434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XOR P and C to key our key/IV value!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FC94ECA-4A66-2A0F-5A03-E3EE65A95471}"/>
              </a:ext>
            </a:extLst>
          </p:cNvPr>
          <p:cNvGrpSpPr/>
          <p:nvPr/>
        </p:nvGrpSpPr>
        <p:grpSpPr>
          <a:xfrm>
            <a:off x="6553319" y="4065466"/>
            <a:ext cx="3321720" cy="1094040"/>
            <a:chOff x="6553319" y="4065466"/>
            <a:chExt cx="3321720" cy="109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5A083C-17C8-0C25-FB70-6D669FD655DE}"/>
                    </a:ext>
                  </a:extLst>
                </p14:cNvPr>
                <p14:cNvContentPartPr/>
                <p14:nvPr/>
              </p14:nvContentPartPr>
              <p14:xfrm>
                <a:off x="7227959" y="4065466"/>
                <a:ext cx="16920" cy="330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5A083C-17C8-0C25-FB70-6D669FD655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09959" y="4047466"/>
                  <a:ext cx="525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2B4F7D-D7E1-C152-DB9B-6C464B17633C}"/>
                    </a:ext>
                  </a:extLst>
                </p14:cNvPr>
                <p14:cNvContentPartPr/>
                <p14:nvPr/>
              </p14:nvContentPartPr>
              <p14:xfrm>
                <a:off x="7530719" y="4081306"/>
                <a:ext cx="28080" cy="327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2B4F7D-D7E1-C152-DB9B-6C464B17633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12719" y="4063326"/>
                  <a:ext cx="63720" cy="363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2BCAFC-4C11-D6E8-4575-79D8FEBE286D}"/>
                    </a:ext>
                  </a:extLst>
                </p14:cNvPr>
                <p14:cNvContentPartPr/>
                <p14:nvPr/>
              </p14:nvContentPartPr>
              <p14:xfrm>
                <a:off x="7820879" y="4108306"/>
                <a:ext cx="347760" cy="321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2BCAFC-4C11-D6E8-4575-79D8FEBE28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02879" y="4090306"/>
                  <a:ext cx="383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7ACD54-5E3C-BC2D-2945-9D69672C51DD}"/>
                    </a:ext>
                  </a:extLst>
                </p14:cNvPr>
                <p14:cNvContentPartPr/>
                <p14:nvPr/>
              </p14:nvContentPartPr>
              <p14:xfrm>
                <a:off x="8369879" y="4138546"/>
                <a:ext cx="382680" cy="316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7ACD54-5E3C-BC2D-2945-9D69672C51D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51879" y="4120546"/>
                  <a:ext cx="4183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196062-3C87-25E6-C726-4396C2856D57}"/>
                    </a:ext>
                  </a:extLst>
                </p14:cNvPr>
                <p14:cNvContentPartPr/>
                <p14:nvPr/>
              </p14:nvContentPartPr>
              <p14:xfrm>
                <a:off x="8998079" y="4183186"/>
                <a:ext cx="16560" cy="362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196062-3C87-25E6-C726-4396C2856D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79679" y="4165186"/>
                  <a:ext cx="52992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E30C74F-8A6E-7085-F0F3-BAB6A7DBFAF6}"/>
                    </a:ext>
                  </a:extLst>
                </p14:cNvPr>
                <p14:cNvContentPartPr/>
                <p14:nvPr/>
              </p14:nvContentPartPr>
              <p14:xfrm>
                <a:off x="9241439" y="4183186"/>
                <a:ext cx="5400" cy="407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E30C74F-8A6E-7085-F0F3-BAB6A7DBFA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23439" y="4165202"/>
                  <a:ext cx="41040" cy="443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16E70A-B6A6-58C1-B103-C6D91CDCA78F}"/>
                    </a:ext>
                  </a:extLst>
                </p14:cNvPr>
                <p14:cNvContentPartPr/>
                <p14:nvPr/>
              </p14:nvContentPartPr>
              <p14:xfrm>
                <a:off x="6659159" y="4562986"/>
                <a:ext cx="335160" cy="20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16E70A-B6A6-58C1-B103-C6D91CDCA7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41140" y="4545018"/>
                  <a:ext cx="370838" cy="237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4C23AA-01A8-8D74-688F-F6E7325F1411}"/>
                    </a:ext>
                  </a:extLst>
                </p14:cNvPr>
                <p14:cNvContentPartPr/>
                <p14:nvPr/>
              </p14:nvContentPartPr>
              <p14:xfrm>
                <a:off x="6773639" y="4497106"/>
                <a:ext cx="70920" cy="302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4C23AA-01A8-8D74-688F-F6E7325F14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55639" y="4479106"/>
                  <a:ext cx="1065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93B5148-4E15-BCB2-5107-1059810C35E8}"/>
                    </a:ext>
                  </a:extLst>
                </p14:cNvPr>
                <p14:cNvContentPartPr/>
                <p14:nvPr/>
              </p14:nvContentPartPr>
              <p14:xfrm>
                <a:off x="6616319" y="4610866"/>
                <a:ext cx="390960" cy="7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93B5148-4E15-BCB2-5107-1059810C35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98319" y="4592866"/>
                  <a:ext cx="426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22D7F0D-224D-69FD-5CBD-170011D5D45C}"/>
                    </a:ext>
                  </a:extLst>
                </p14:cNvPr>
                <p14:cNvContentPartPr/>
                <p14:nvPr/>
              </p14:nvContentPartPr>
              <p14:xfrm>
                <a:off x="7212839" y="4603306"/>
                <a:ext cx="12240" cy="311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22D7F0D-224D-69FD-5CBD-170011D5D4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95353" y="4585306"/>
                  <a:ext cx="46862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3FB15F5-CB37-78D6-76F4-875914891501}"/>
                    </a:ext>
                  </a:extLst>
                </p14:cNvPr>
                <p14:cNvContentPartPr/>
                <p14:nvPr/>
              </p14:nvContentPartPr>
              <p14:xfrm>
                <a:off x="7427399" y="4598986"/>
                <a:ext cx="202680" cy="300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3FB15F5-CB37-78D6-76F4-87591489150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09399" y="4580986"/>
                  <a:ext cx="2383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7B245F-D7A9-03F4-518A-B69428922693}"/>
                    </a:ext>
                  </a:extLst>
                </p14:cNvPr>
                <p14:cNvContentPartPr/>
                <p14:nvPr/>
              </p14:nvContentPartPr>
              <p14:xfrm>
                <a:off x="8036519" y="4646146"/>
                <a:ext cx="6480" cy="337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7B245F-D7A9-03F4-518A-B694289226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18519" y="4628146"/>
                  <a:ext cx="421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A993B3-193C-BBA6-9AB5-09750CC777F6}"/>
                    </a:ext>
                  </a:extLst>
                </p14:cNvPr>
                <p14:cNvContentPartPr/>
                <p14:nvPr/>
              </p14:nvContentPartPr>
              <p14:xfrm>
                <a:off x="8370599" y="4728586"/>
                <a:ext cx="291600" cy="225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A993B3-193C-BBA6-9AB5-09750CC777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52599" y="4710586"/>
                  <a:ext cx="327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CE2098-7ADF-2A73-7237-934C5864D2BE}"/>
                    </a:ext>
                  </a:extLst>
                </p14:cNvPr>
                <p14:cNvContentPartPr/>
                <p14:nvPr/>
              </p14:nvContentPartPr>
              <p14:xfrm>
                <a:off x="8946239" y="4705186"/>
                <a:ext cx="12960" cy="26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CE2098-7ADF-2A73-7237-934C5864D2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28725" y="4687186"/>
                  <a:ext cx="47637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6807FE-EBCC-480A-E787-E995A93F84B5}"/>
                    </a:ext>
                  </a:extLst>
                </p14:cNvPr>
                <p14:cNvContentPartPr/>
                <p14:nvPr/>
              </p14:nvContentPartPr>
              <p14:xfrm>
                <a:off x="9147119" y="4761346"/>
                <a:ext cx="175320" cy="199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6807FE-EBCC-480A-E787-E995A93F84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29119" y="4743346"/>
                  <a:ext cx="210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F1519E3-F3B6-0032-B905-D7AB77EF806E}"/>
                    </a:ext>
                  </a:extLst>
                </p14:cNvPr>
                <p14:cNvContentPartPr/>
                <p14:nvPr/>
              </p14:nvContentPartPr>
              <p14:xfrm>
                <a:off x="6553319" y="5117026"/>
                <a:ext cx="3321720" cy="42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F1519E3-F3B6-0032-B905-D7AB77EF80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35319" y="5098872"/>
                  <a:ext cx="3357360" cy="7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3B7190B-2E07-8D34-8604-91D2A8317385}"/>
              </a:ext>
            </a:extLst>
          </p:cNvPr>
          <p:cNvGrpSpPr/>
          <p:nvPr/>
        </p:nvGrpSpPr>
        <p:grpSpPr>
          <a:xfrm>
            <a:off x="7024199" y="5308546"/>
            <a:ext cx="463680" cy="312120"/>
            <a:chOff x="7024199" y="5308546"/>
            <a:chExt cx="463680" cy="31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0C0780-8D57-C581-7EF2-CB67135CCB9E}"/>
                    </a:ext>
                  </a:extLst>
                </p14:cNvPr>
                <p14:cNvContentPartPr/>
                <p14:nvPr/>
              </p14:nvContentPartPr>
              <p14:xfrm>
                <a:off x="7024199" y="5308546"/>
                <a:ext cx="267480" cy="312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0C0780-8D57-C581-7EF2-CB67135CCB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06199" y="5290567"/>
                  <a:ext cx="303120" cy="347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D1350B-B1E3-2EF5-9313-ACAD448E0AF0}"/>
                    </a:ext>
                  </a:extLst>
                </p14:cNvPr>
                <p14:cNvContentPartPr/>
                <p14:nvPr/>
              </p14:nvContentPartPr>
              <p14:xfrm>
                <a:off x="7455839" y="5344906"/>
                <a:ext cx="32040" cy="271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D1350B-B1E3-2EF5-9313-ACAD448E0A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37634" y="5326906"/>
                  <a:ext cx="68085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2A3785-1896-C91B-E11D-96AD9A44EAA5}"/>
              </a:ext>
            </a:extLst>
          </p:cNvPr>
          <p:cNvGrpSpPr/>
          <p:nvPr/>
        </p:nvGrpSpPr>
        <p:grpSpPr>
          <a:xfrm>
            <a:off x="7919159" y="5297746"/>
            <a:ext cx="1425960" cy="356040"/>
            <a:chOff x="7919159" y="5297746"/>
            <a:chExt cx="1425960" cy="35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286A2D5-3EB9-A325-E6E1-4668DC7F1DA6}"/>
                    </a:ext>
                  </a:extLst>
                </p14:cNvPr>
                <p14:cNvContentPartPr/>
                <p14:nvPr/>
              </p14:nvContentPartPr>
              <p14:xfrm>
                <a:off x="7919159" y="5297746"/>
                <a:ext cx="16200" cy="314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286A2D5-3EB9-A325-E6E1-4668DC7F1D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00750" y="5279725"/>
                  <a:ext cx="52650" cy="3499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C0BA6D-D410-728E-2C7A-0E1CB42D3B2F}"/>
                    </a:ext>
                  </a:extLst>
                </p14:cNvPr>
                <p14:cNvContentPartPr/>
                <p14:nvPr/>
              </p14:nvContentPartPr>
              <p14:xfrm>
                <a:off x="8314799" y="5332306"/>
                <a:ext cx="292320" cy="257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C0BA6D-D410-728E-2C7A-0E1CB42D3B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96777" y="5314306"/>
                  <a:ext cx="328004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E97BBE-19D3-3531-C7BC-DD851984735D}"/>
                    </a:ext>
                  </a:extLst>
                </p14:cNvPr>
                <p14:cNvContentPartPr/>
                <p14:nvPr/>
              </p14:nvContentPartPr>
              <p14:xfrm>
                <a:off x="8809439" y="5326186"/>
                <a:ext cx="276120" cy="293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E97BBE-19D3-3531-C7BC-DD85198473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91462" y="5308186"/>
                  <a:ext cx="311714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49E3B9-C10C-9B80-7E41-35A7726234A6}"/>
                    </a:ext>
                  </a:extLst>
                </p14:cNvPr>
                <p14:cNvContentPartPr/>
                <p14:nvPr/>
              </p14:nvContentPartPr>
              <p14:xfrm>
                <a:off x="9335399" y="5368306"/>
                <a:ext cx="9720" cy="285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49E3B9-C10C-9B80-7E41-35A7726234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16707" y="5350329"/>
                  <a:ext cx="46731" cy="32107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FFF0A4E-C8A7-71E4-5BEA-C98238F7DAE5}"/>
                  </a:ext>
                </a:extLst>
              </p14:cNvPr>
              <p14:cNvContentPartPr/>
              <p14:nvPr/>
            </p14:nvContentPartPr>
            <p14:xfrm>
              <a:off x="5046719" y="4364266"/>
              <a:ext cx="872640" cy="554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FFF0A4E-C8A7-71E4-5BEA-C98238F7DAE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28719" y="4346266"/>
                <a:ext cx="908280" cy="5896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B097B6A-C4B2-FDE6-2932-DF8EEC598033}"/>
              </a:ext>
            </a:extLst>
          </p:cNvPr>
          <p:cNvSpPr txBox="1"/>
          <p:nvPr/>
        </p:nvSpPr>
        <p:spPr>
          <a:xfrm>
            <a:off x="1312577" y="5925994"/>
            <a:ext cx="938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Knowing that an encryption scheme uses the same IV + key …. (you will do this on the lab)</a:t>
            </a:r>
          </a:p>
        </p:txBody>
      </p:sp>
    </p:spTree>
    <p:extLst>
      <p:ext uri="{BB962C8B-B14F-4D97-AF65-F5344CB8AC3E}">
        <p14:creationId xmlns:p14="http://schemas.microsoft.com/office/powerpoint/2010/main" val="2785167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908F28-8B09-D013-4DE8-A696CDB63B37}"/>
              </a:ext>
            </a:extLst>
          </p:cNvPr>
          <p:cNvSpPr txBox="1"/>
          <p:nvPr/>
        </p:nvSpPr>
        <p:spPr>
          <a:xfrm>
            <a:off x="5334000" y="1905000"/>
            <a:ext cx="14686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17899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4100" name="Picture 4" descr="Bob Ross - Wikipedia">
            <a:extLst>
              <a:ext uri="{FF2B5EF4-FFF2-40B4-BE49-F238E27FC236}">
                <a16:creationId xmlns:a16="http://schemas.microsoft.com/office/drawing/2014/main" id="{BF569913-E145-57F3-67B4-B988E208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52792"/>
            <a:ext cx="1725024" cy="2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ce | The Walt Disney Wiki | Fandom">
            <a:extLst>
              <a:ext uri="{FF2B5EF4-FFF2-40B4-BE49-F238E27FC236}">
                <a16:creationId xmlns:a16="http://schemas.microsoft.com/office/drawing/2014/main" id="{92ACA794-6D1E-2C70-B634-D14D3E14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38200"/>
            <a:ext cx="130951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C3FE9D-4FD4-2276-FC2C-D4C5E3A1EF43}"/>
              </a:ext>
            </a:extLst>
          </p:cNvPr>
          <p:cNvSpPr txBox="1"/>
          <p:nvPr/>
        </p:nvSpPr>
        <p:spPr>
          <a:xfrm>
            <a:off x="4808212" y="291127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“Hi Alice, my address is 123 Painting Avenue. Please stop by at 6:00”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6F35B2E-6901-89C9-63BD-DA84E9720908}"/>
              </a:ext>
            </a:extLst>
          </p:cNvPr>
          <p:cNvSpPr/>
          <p:nvPr/>
        </p:nvSpPr>
        <p:spPr>
          <a:xfrm>
            <a:off x="3505200" y="1143000"/>
            <a:ext cx="533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B46225D-B4E0-327A-25A7-91826A2B8A0C}"/>
              </a:ext>
            </a:extLst>
          </p:cNvPr>
          <p:cNvSpPr/>
          <p:nvPr/>
        </p:nvSpPr>
        <p:spPr>
          <a:xfrm>
            <a:off x="7491427" y="740209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A6A8E7-CC46-10AF-A846-2E808B2BC0B8}"/>
              </a:ext>
            </a:extLst>
          </p:cNvPr>
          <p:cNvSpPr/>
          <p:nvPr/>
        </p:nvSpPr>
        <p:spPr>
          <a:xfrm>
            <a:off x="4315824" y="6858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DEFBE-F446-C78B-96B2-FA2ACB783FE8}"/>
              </a:ext>
            </a:extLst>
          </p:cNvPr>
          <p:cNvSpPr txBox="1"/>
          <p:nvPr/>
        </p:nvSpPr>
        <p:spPr>
          <a:xfrm>
            <a:off x="1326994" y="3048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5FB2-CE13-1011-BC10-99604998A66D}"/>
              </a:ext>
            </a:extLst>
          </p:cNvPr>
          <p:cNvSpPr txBox="1"/>
          <p:nvPr/>
        </p:nvSpPr>
        <p:spPr>
          <a:xfrm>
            <a:off x="9913553" y="3834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234BB2-0655-05F0-A69F-9589CB70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746" y="32004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F944B8-D51D-F4B1-721E-2E02C26F44E3}"/>
              </a:ext>
            </a:extLst>
          </p:cNvPr>
          <p:cNvSpPr txBox="1"/>
          <p:nvPr/>
        </p:nvSpPr>
        <p:spPr>
          <a:xfrm>
            <a:off x="609600" y="3634281"/>
            <a:ext cx="4347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Because our transmission medium is </a:t>
            </a:r>
            <a:r>
              <a:rPr lang="en-US" sz="2000" b="1" dirty="0"/>
              <a:t>shared</a:t>
            </a:r>
            <a:r>
              <a:rPr lang="en-US" sz="2000" dirty="0"/>
              <a:t>, there is a possible someone else could be eavesdropping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9FC8A8-F772-A2FF-90FA-5A6CC351394A}"/>
              </a:ext>
            </a:extLst>
          </p:cNvPr>
          <p:cNvCxnSpPr>
            <a:cxnSpLocks/>
          </p:cNvCxnSpPr>
          <p:nvPr/>
        </p:nvCxnSpPr>
        <p:spPr>
          <a:xfrm flipV="1">
            <a:off x="6027610" y="1862296"/>
            <a:ext cx="0" cy="1261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5AFC48-5AFB-1272-090C-73FA0515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93988"/>
            <a:ext cx="591549" cy="6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22DCAB-AFF2-FD2E-1E48-DE8A0AC70959}"/>
              </a:ext>
            </a:extLst>
          </p:cNvPr>
          <p:cNvSpPr txBox="1"/>
          <p:nvPr/>
        </p:nvSpPr>
        <p:spPr>
          <a:xfrm>
            <a:off x="5804894" y="471256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4DCA3-2D2B-9870-5D4B-E167D2324E64}"/>
              </a:ext>
            </a:extLst>
          </p:cNvPr>
          <p:cNvSpPr txBox="1"/>
          <p:nvPr/>
        </p:nvSpPr>
        <p:spPr>
          <a:xfrm>
            <a:off x="2916064" y="5430619"/>
            <a:ext cx="714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goal is to make sure Alice can receive our message securely, and our original message cannot be intercepted </a:t>
            </a:r>
          </a:p>
        </p:txBody>
      </p:sp>
    </p:spTree>
    <p:extLst>
      <p:ext uri="{BB962C8B-B14F-4D97-AF65-F5344CB8AC3E}">
        <p14:creationId xmlns:p14="http://schemas.microsoft.com/office/powerpoint/2010/main" val="203998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4100" name="Picture 4" descr="Bob Ross - Wikipedia">
            <a:extLst>
              <a:ext uri="{FF2B5EF4-FFF2-40B4-BE49-F238E27FC236}">
                <a16:creationId xmlns:a16="http://schemas.microsoft.com/office/drawing/2014/main" id="{BF569913-E145-57F3-67B4-B988E208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52792"/>
            <a:ext cx="1725024" cy="2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ce | The Walt Disney Wiki | Fandom">
            <a:extLst>
              <a:ext uri="{FF2B5EF4-FFF2-40B4-BE49-F238E27FC236}">
                <a16:creationId xmlns:a16="http://schemas.microsoft.com/office/drawing/2014/main" id="{92ACA794-6D1E-2C70-B634-D14D3E14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38200"/>
            <a:ext cx="130951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6F35B2E-6901-89C9-63BD-DA84E9720908}"/>
              </a:ext>
            </a:extLst>
          </p:cNvPr>
          <p:cNvSpPr/>
          <p:nvPr/>
        </p:nvSpPr>
        <p:spPr>
          <a:xfrm>
            <a:off x="3505200" y="1143000"/>
            <a:ext cx="533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DEFBE-F446-C78B-96B2-FA2ACB783FE8}"/>
              </a:ext>
            </a:extLst>
          </p:cNvPr>
          <p:cNvSpPr txBox="1"/>
          <p:nvPr/>
        </p:nvSpPr>
        <p:spPr>
          <a:xfrm>
            <a:off x="1326994" y="3048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5FB2-CE13-1011-BC10-99604998A66D}"/>
              </a:ext>
            </a:extLst>
          </p:cNvPr>
          <p:cNvSpPr txBox="1"/>
          <p:nvPr/>
        </p:nvSpPr>
        <p:spPr>
          <a:xfrm>
            <a:off x="9913553" y="3834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234BB2-0655-05F0-A69F-9589CB70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35" y="320400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9FC8A8-F772-A2FF-90FA-5A6CC351394A}"/>
              </a:ext>
            </a:extLst>
          </p:cNvPr>
          <p:cNvCxnSpPr>
            <a:cxnSpLocks/>
          </p:cNvCxnSpPr>
          <p:nvPr/>
        </p:nvCxnSpPr>
        <p:spPr>
          <a:xfrm flipV="1">
            <a:off x="6027610" y="1862296"/>
            <a:ext cx="0" cy="1261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5AFC48-5AFB-1272-090C-73FA0515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93988"/>
            <a:ext cx="591549" cy="6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22DCAB-AFF2-FD2E-1E48-DE8A0AC70959}"/>
              </a:ext>
            </a:extLst>
          </p:cNvPr>
          <p:cNvSpPr txBox="1"/>
          <p:nvPr/>
        </p:nvSpPr>
        <p:spPr>
          <a:xfrm>
            <a:off x="5804894" y="471256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F6DF6-C85F-1C63-FE4F-5BC641509DBB}"/>
              </a:ext>
            </a:extLst>
          </p:cNvPr>
          <p:cNvSpPr txBox="1"/>
          <p:nvPr/>
        </p:nvSpPr>
        <p:spPr>
          <a:xfrm>
            <a:off x="381950" y="3510150"/>
            <a:ext cx="2751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“Hi Alice, my address is 123 Painting Avenue. Please stop by at 6:00”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A72F9-5533-40AE-598F-0185DB45194A}"/>
              </a:ext>
            </a:extLst>
          </p:cNvPr>
          <p:cNvSpPr txBox="1"/>
          <p:nvPr/>
        </p:nvSpPr>
        <p:spPr>
          <a:xfrm>
            <a:off x="381950" y="313344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Cleartext/Plaintext</a:t>
            </a:r>
          </a:p>
        </p:txBody>
      </p:sp>
    </p:spTree>
    <p:extLst>
      <p:ext uri="{BB962C8B-B14F-4D97-AF65-F5344CB8AC3E}">
        <p14:creationId xmlns:p14="http://schemas.microsoft.com/office/powerpoint/2010/main" val="289995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4100" name="Picture 4" descr="Bob Ross - Wikipedia">
            <a:extLst>
              <a:ext uri="{FF2B5EF4-FFF2-40B4-BE49-F238E27FC236}">
                <a16:creationId xmlns:a16="http://schemas.microsoft.com/office/drawing/2014/main" id="{BF569913-E145-57F3-67B4-B988E208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52792"/>
            <a:ext cx="1725024" cy="22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ice | The Walt Disney Wiki | Fandom">
            <a:extLst>
              <a:ext uri="{FF2B5EF4-FFF2-40B4-BE49-F238E27FC236}">
                <a16:creationId xmlns:a16="http://schemas.microsoft.com/office/drawing/2014/main" id="{92ACA794-6D1E-2C70-B634-D14D3E14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838200"/>
            <a:ext cx="1309511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6F35B2E-6901-89C9-63BD-DA84E9720908}"/>
              </a:ext>
            </a:extLst>
          </p:cNvPr>
          <p:cNvSpPr/>
          <p:nvPr/>
        </p:nvSpPr>
        <p:spPr>
          <a:xfrm>
            <a:off x="3505200" y="1143000"/>
            <a:ext cx="5334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DEFBE-F446-C78B-96B2-FA2ACB783FE8}"/>
              </a:ext>
            </a:extLst>
          </p:cNvPr>
          <p:cNvSpPr txBox="1"/>
          <p:nvPr/>
        </p:nvSpPr>
        <p:spPr>
          <a:xfrm>
            <a:off x="1326994" y="3048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65FB2-CE13-1011-BC10-99604998A66D}"/>
              </a:ext>
            </a:extLst>
          </p:cNvPr>
          <p:cNvSpPr txBox="1"/>
          <p:nvPr/>
        </p:nvSpPr>
        <p:spPr>
          <a:xfrm>
            <a:off x="9913553" y="38346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1234BB2-0655-05F0-A69F-9589CB70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35" y="320400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9FC8A8-F772-A2FF-90FA-5A6CC351394A}"/>
              </a:ext>
            </a:extLst>
          </p:cNvPr>
          <p:cNvCxnSpPr>
            <a:cxnSpLocks/>
          </p:cNvCxnSpPr>
          <p:nvPr/>
        </p:nvCxnSpPr>
        <p:spPr>
          <a:xfrm flipV="1">
            <a:off x="6027610" y="1862296"/>
            <a:ext cx="0" cy="12619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5AFC48-5AFB-1272-090C-73FA0515A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93988"/>
            <a:ext cx="591549" cy="6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22DCAB-AFF2-FD2E-1E48-DE8A0AC70959}"/>
              </a:ext>
            </a:extLst>
          </p:cNvPr>
          <p:cNvSpPr txBox="1"/>
          <p:nvPr/>
        </p:nvSpPr>
        <p:spPr>
          <a:xfrm>
            <a:off x="5804894" y="4712565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FF6DF6-C85F-1C63-FE4F-5BC641509DBB}"/>
              </a:ext>
            </a:extLst>
          </p:cNvPr>
          <p:cNvSpPr txBox="1"/>
          <p:nvPr/>
        </p:nvSpPr>
        <p:spPr>
          <a:xfrm>
            <a:off x="381950" y="3510150"/>
            <a:ext cx="27513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“Hi Alice, my address is 123 Painting Avenue. Please stop by at 6:00”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EA72F9-5533-40AE-598F-0185DB45194A}"/>
              </a:ext>
            </a:extLst>
          </p:cNvPr>
          <p:cNvSpPr txBox="1"/>
          <p:nvPr/>
        </p:nvSpPr>
        <p:spPr>
          <a:xfrm>
            <a:off x="381950" y="313344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Cleartext/Plaintext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4EF09B-752C-4669-CD5F-2CA60BA39A90}"/>
              </a:ext>
            </a:extLst>
          </p:cNvPr>
          <p:cNvSpPr txBox="1"/>
          <p:nvPr/>
        </p:nvSpPr>
        <p:spPr>
          <a:xfrm>
            <a:off x="228600" y="4549844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</a:t>
            </a:r>
            <a:r>
              <a:rPr lang="en-US" b="1" dirty="0"/>
              <a:t>encrypts</a:t>
            </a:r>
            <a:r>
              <a:rPr lang="en-US" dirty="0"/>
              <a:t> his message with a </a:t>
            </a:r>
            <a:r>
              <a:rPr lang="en-US" b="1" dirty="0"/>
              <a:t>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46660-D6BC-C59A-6F40-81E0F1D9E148}"/>
              </a:ext>
            </a:extLst>
          </p:cNvPr>
          <p:cNvSpPr txBox="1"/>
          <p:nvPr/>
        </p:nvSpPr>
        <p:spPr>
          <a:xfrm>
            <a:off x="260059" y="4995799"/>
            <a:ext cx="4095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MuYGoP5LiTTGPVX6U/r2VTpxPSqTFmy5nsoFWURThKMhHk/7tbjYsS2EJ917q7megTAcV+V4ZMU4HjJjiW2DCBroxvJ0V3ZYDgZ8B9lUvGUmdiRMH25Xkf7QrhAGR3FF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114D0-C892-FFB3-4E2B-F2BE918C124B}"/>
              </a:ext>
            </a:extLst>
          </p:cNvPr>
          <p:cNvSpPr txBox="1"/>
          <p:nvPr/>
        </p:nvSpPr>
        <p:spPr>
          <a:xfrm flipH="1">
            <a:off x="4356053" y="561764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result is a </a:t>
            </a:r>
            <a:r>
              <a:rPr lang="en-US" b="1" dirty="0">
                <a:solidFill>
                  <a:srgbClr val="FF0000"/>
                </a:solidFill>
              </a:rPr>
              <a:t>ciphertext</a:t>
            </a:r>
          </a:p>
        </p:txBody>
      </p:sp>
      <p:pic>
        <p:nvPicPr>
          <p:cNvPr id="11" name="Graphic 10" descr="Key outline">
            <a:extLst>
              <a:ext uri="{FF2B5EF4-FFF2-40B4-BE49-F238E27FC236}">
                <a16:creationId xmlns:a16="http://schemas.microsoft.com/office/drawing/2014/main" id="{DC8D5415-CFB3-9576-61EE-11645CAB0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53662" y="3406672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1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6688</TotalTime>
  <Words>3210</Words>
  <Application>Microsoft Office PowerPoint</Application>
  <PresentationFormat>Widescreen</PresentationFormat>
  <Paragraphs>481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Courier New</vt:lpstr>
      <vt:lpstr>Lucida Console</vt:lpstr>
      <vt:lpstr>Roboto</vt:lpstr>
      <vt:lpstr>Times New Roman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51</cp:revision>
  <dcterms:created xsi:type="dcterms:W3CDTF">2022-08-21T16:55:59Z</dcterms:created>
  <dcterms:modified xsi:type="dcterms:W3CDTF">2022-11-10T21:51:35Z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